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2"/>
  </p:notesMasterIdLst>
  <p:handoutMasterIdLst>
    <p:handoutMasterId r:id="rId33"/>
  </p:handoutMasterIdLst>
  <p:sldIdLst>
    <p:sldId id="271" r:id="rId6"/>
    <p:sldId id="286" r:id="rId7"/>
    <p:sldId id="280" r:id="rId8"/>
    <p:sldId id="298" r:id="rId9"/>
    <p:sldId id="281" r:id="rId10"/>
    <p:sldId id="285" r:id="rId11"/>
    <p:sldId id="278" r:id="rId12"/>
    <p:sldId id="283" r:id="rId13"/>
    <p:sldId id="284" r:id="rId14"/>
    <p:sldId id="279" r:id="rId15"/>
    <p:sldId id="287" r:id="rId16"/>
    <p:sldId id="292" r:id="rId17"/>
    <p:sldId id="288" r:id="rId18"/>
    <p:sldId id="289" r:id="rId19"/>
    <p:sldId id="290" r:id="rId20"/>
    <p:sldId id="293" r:id="rId21"/>
    <p:sldId id="303" r:id="rId22"/>
    <p:sldId id="299" r:id="rId23"/>
    <p:sldId id="296" r:id="rId24"/>
    <p:sldId id="295" r:id="rId25"/>
    <p:sldId id="297" r:id="rId26"/>
    <p:sldId id="300" r:id="rId27"/>
    <p:sldId id="302" r:id="rId28"/>
    <p:sldId id="301" r:id="rId29"/>
    <p:sldId id="304" r:id="rId30"/>
    <p:sldId id="2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coln, Erin" initials="LE" lastIdx="1" clrIdx="0">
    <p:extLst>
      <p:ext uri="{19B8F6BF-5375-455C-9EA6-DF929625EA0E}">
        <p15:presenceInfo xmlns:p15="http://schemas.microsoft.com/office/powerpoint/2012/main" userId="S::Erin.Lincoln@tetratech.com::c9383a40-f090-4ce3-ada0-ff828222be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7A9C49"/>
    <a:srgbClr val="004C67"/>
    <a:srgbClr val="9999FF"/>
    <a:srgbClr val="035696"/>
    <a:srgbClr val="005596"/>
    <a:srgbClr val="002D56"/>
    <a:srgbClr val="003478"/>
    <a:srgbClr val="00234E"/>
    <a:srgbClr val="D57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3" autoAdjust="0"/>
  </p:normalViewPr>
  <p:slideViewPr>
    <p:cSldViewPr snapToGrid="0">
      <p:cViewPr>
        <p:scale>
          <a:sx n="100" d="100"/>
          <a:sy n="100" d="100"/>
        </p:scale>
        <p:origin x="924" y="312"/>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G"/><Relationship Id="rId2" Type="http://schemas.openxmlformats.org/officeDocument/2006/relationships/image" Target="../media/image54.jpe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G"/><Relationship Id="rId2" Type="http://schemas.openxmlformats.org/officeDocument/2006/relationships/image" Target="../media/image54.jpe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E83DF-769A-491A-A869-89DA73E3F8E3}" type="doc">
      <dgm:prSet loTypeId="urn:microsoft.com/office/officeart/2005/8/layout/pList1" loCatId="list" qsTypeId="urn:microsoft.com/office/officeart/2005/8/quickstyle/simple1" qsCatId="simple" csTypeId="urn:microsoft.com/office/officeart/2005/8/colors/colorful2" csCatId="colorful" phldr="1"/>
      <dgm:spPr/>
      <dgm:t>
        <a:bodyPr/>
        <a:lstStyle/>
        <a:p>
          <a:endParaRPr lang="en-US"/>
        </a:p>
      </dgm:t>
    </dgm:pt>
    <dgm:pt modelId="{E870111B-4DC9-41BE-AC7B-B05D6C2C72DE}">
      <dgm:prSet phldrT="[Text]"/>
      <dgm:spPr/>
      <dgm:t>
        <a:bodyPr/>
        <a:lstStyle/>
        <a:p>
          <a:r>
            <a:rPr lang="en-US" dirty="0"/>
            <a:t>Sampling stations</a:t>
          </a:r>
        </a:p>
      </dgm:t>
    </dgm:pt>
    <dgm:pt modelId="{78DAFDA3-6788-492B-B1A4-2AF3620B04E6}" type="parTrans" cxnId="{0BC834A5-7DE6-4C20-B1D4-1AAD9B7B79C1}">
      <dgm:prSet/>
      <dgm:spPr/>
      <dgm:t>
        <a:bodyPr/>
        <a:lstStyle/>
        <a:p>
          <a:endParaRPr lang="en-US"/>
        </a:p>
      </dgm:t>
    </dgm:pt>
    <dgm:pt modelId="{38042F4D-8032-4EA3-8B79-37A679FD5A06}" type="sibTrans" cxnId="{0BC834A5-7DE6-4C20-B1D4-1AAD9B7B79C1}">
      <dgm:prSet/>
      <dgm:spPr/>
      <dgm:t>
        <a:bodyPr/>
        <a:lstStyle/>
        <a:p>
          <a:endParaRPr lang="en-US"/>
        </a:p>
      </dgm:t>
    </dgm:pt>
    <dgm:pt modelId="{969B6FA2-A31D-4C85-A38C-8B9B319589B7}">
      <dgm:prSet/>
      <dgm:spPr/>
      <dgm:t>
        <a:bodyPr/>
        <a:lstStyle/>
        <a:p>
          <a:r>
            <a:rPr lang="en-US" dirty="0"/>
            <a:t>Parameters</a:t>
          </a:r>
        </a:p>
      </dgm:t>
    </dgm:pt>
    <dgm:pt modelId="{3DA48654-802B-467E-8507-52DD0E975693}" type="parTrans" cxnId="{72A27D6F-1449-4450-83C6-F08AFFDED1D6}">
      <dgm:prSet/>
      <dgm:spPr/>
      <dgm:t>
        <a:bodyPr/>
        <a:lstStyle/>
        <a:p>
          <a:endParaRPr lang="en-US"/>
        </a:p>
      </dgm:t>
    </dgm:pt>
    <dgm:pt modelId="{75B9FA61-231D-4335-B46A-60A7B6D37E2A}" type="sibTrans" cxnId="{72A27D6F-1449-4450-83C6-F08AFFDED1D6}">
      <dgm:prSet/>
      <dgm:spPr/>
      <dgm:t>
        <a:bodyPr/>
        <a:lstStyle/>
        <a:p>
          <a:endParaRPr lang="en-US"/>
        </a:p>
      </dgm:t>
    </dgm:pt>
    <dgm:pt modelId="{C3CBF92D-4C96-4D17-AEDE-E47EE570BD19}">
      <dgm:prSet/>
      <dgm:spPr/>
      <dgm:t>
        <a:bodyPr/>
        <a:lstStyle/>
        <a:p>
          <a:r>
            <a:rPr lang="en-US" dirty="0"/>
            <a:t>Schedule</a:t>
          </a:r>
        </a:p>
      </dgm:t>
    </dgm:pt>
    <dgm:pt modelId="{37CEB286-A482-411E-AC34-FEAB5959618B}" type="parTrans" cxnId="{C1CBD5B5-0731-4560-973E-4BFD6AD3B794}">
      <dgm:prSet/>
      <dgm:spPr/>
      <dgm:t>
        <a:bodyPr/>
        <a:lstStyle/>
        <a:p>
          <a:endParaRPr lang="en-US"/>
        </a:p>
      </dgm:t>
    </dgm:pt>
    <dgm:pt modelId="{76E01335-1390-48E8-ACA4-7560DF924EC6}" type="sibTrans" cxnId="{C1CBD5B5-0731-4560-973E-4BFD6AD3B794}">
      <dgm:prSet/>
      <dgm:spPr/>
      <dgm:t>
        <a:bodyPr/>
        <a:lstStyle/>
        <a:p>
          <a:endParaRPr lang="en-US"/>
        </a:p>
      </dgm:t>
    </dgm:pt>
    <dgm:pt modelId="{E97EB42D-DE52-47A6-83D6-C428687337EB}">
      <dgm:prSet/>
      <dgm:spPr/>
      <dgm:t>
        <a:bodyPr/>
        <a:lstStyle/>
        <a:p>
          <a:r>
            <a:rPr lang="en-US" dirty="0"/>
            <a:t>Methods</a:t>
          </a:r>
        </a:p>
      </dgm:t>
    </dgm:pt>
    <dgm:pt modelId="{9A6C0E39-B6CC-4D02-BC49-B0B61C1806B8}" type="parTrans" cxnId="{3B9FE15F-4E48-413C-BD11-1D0BB0F56482}">
      <dgm:prSet/>
      <dgm:spPr/>
      <dgm:t>
        <a:bodyPr/>
        <a:lstStyle/>
        <a:p>
          <a:endParaRPr lang="en-US"/>
        </a:p>
      </dgm:t>
    </dgm:pt>
    <dgm:pt modelId="{2F31BF5E-2A04-4FC1-A955-5D73408A1343}" type="sibTrans" cxnId="{3B9FE15F-4E48-413C-BD11-1D0BB0F56482}">
      <dgm:prSet/>
      <dgm:spPr/>
      <dgm:t>
        <a:bodyPr/>
        <a:lstStyle/>
        <a:p>
          <a:endParaRPr lang="en-US"/>
        </a:p>
      </dgm:t>
    </dgm:pt>
    <dgm:pt modelId="{CCD6D0C6-6EFD-4B05-9E49-74327FDDD7CE}">
      <dgm:prSet/>
      <dgm:spPr/>
      <dgm:t>
        <a:bodyPr/>
        <a:lstStyle/>
        <a:p>
          <a:r>
            <a:rPr lang="en-US" dirty="0"/>
            <a:t>Handling and custody</a:t>
          </a:r>
        </a:p>
      </dgm:t>
    </dgm:pt>
    <dgm:pt modelId="{63BCA1AD-19B1-479C-98CB-0B36C11A9FD1}" type="parTrans" cxnId="{6B0E2434-DB3A-42CA-BA1C-AE8D3D3A3FB6}">
      <dgm:prSet/>
      <dgm:spPr/>
      <dgm:t>
        <a:bodyPr/>
        <a:lstStyle/>
        <a:p>
          <a:endParaRPr lang="en-US"/>
        </a:p>
      </dgm:t>
    </dgm:pt>
    <dgm:pt modelId="{5F9A6FDD-7F7C-426C-885E-3AE1B1044839}" type="sibTrans" cxnId="{6B0E2434-DB3A-42CA-BA1C-AE8D3D3A3FB6}">
      <dgm:prSet/>
      <dgm:spPr/>
      <dgm:t>
        <a:bodyPr/>
        <a:lstStyle/>
        <a:p>
          <a:endParaRPr lang="en-US"/>
        </a:p>
      </dgm:t>
    </dgm:pt>
    <dgm:pt modelId="{54FE0FA7-F42F-4C99-8ADA-EDB3BF1C4B0C}">
      <dgm:prSet/>
      <dgm:spPr/>
      <dgm:t>
        <a:bodyPr/>
        <a:lstStyle/>
        <a:p>
          <a:r>
            <a:rPr lang="en-US" dirty="0"/>
            <a:t>Analytical methods</a:t>
          </a:r>
        </a:p>
      </dgm:t>
    </dgm:pt>
    <dgm:pt modelId="{DA40F820-9D58-4B64-93D6-EAA601674F16}" type="parTrans" cxnId="{3C62F3CE-E2D8-4426-B3F2-A8A2DE308CDD}">
      <dgm:prSet/>
      <dgm:spPr/>
      <dgm:t>
        <a:bodyPr/>
        <a:lstStyle/>
        <a:p>
          <a:endParaRPr lang="en-US"/>
        </a:p>
      </dgm:t>
    </dgm:pt>
    <dgm:pt modelId="{133A8A1A-C365-4382-AD4F-2652FB55005D}" type="sibTrans" cxnId="{3C62F3CE-E2D8-4426-B3F2-A8A2DE308CDD}">
      <dgm:prSet/>
      <dgm:spPr/>
      <dgm:t>
        <a:bodyPr/>
        <a:lstStyle/>
        <a:p>
          <a:endParaRPr lang="en-US"/>
        </a:p>
      </dgm:t>
    </dgm:pt>
    <dgm:pt modelId="{E08E2CBC-62C4-4B28-AD82-D54C68A2AF86}">
      <dgm:prSet/>
      <dgm:spPr/>
      <dgm:t>
        <a:bodyPr/>
        <a:lstStyle/>
        <a:p>
          <a:r>
            <a:rPr lang="en-US" dirty="0"/>
            <a:t>Quality control</a:t>
          </a:r>
        </a:p>
      </dgm:t>
    </dgm:pt>
    <dgm:pt modelId="{5902B7F8-F643-4B95-8B0B-D61B4E148531}" type="parTrans" cxnId="{ECC77CF0-8798-4747-A702-BF9199D594AD}">
      <dgm:prSet/>
      <dgm:spPr/>
      <dgm:t>
        <a:bodyPr/>
        <a:lstStyle/>
        <a:p>
          <a:endParaRPr lang="en-US"/>
        </a:p>
      </dgm:t>
    </dgm:pt>
    <dgm:pt modelId="{C2151EF2-E196-40D5-9FE7-11B8F3B669BE}" type="sibTrans" cxnId="{ECC77CF0-8798-4747-A702-BF9199D594AD}">
      <dgm:prSet/>
      <dgm:spPr/>
      <dgm:t>
        <a:bodyPr/>
        <a:lstStyle/>
        <a:p>
          <a:endParaRPr lang="en-US"/>
        </a:p>
      </dgm:t>
    </dgm:pt>
    <dgm:pt modelId="{02AE7A1B-5E84-4B08-92D9-6450CD5F9A09}">
      <dgm:prSet/>
      <dgm:spPr/>
      <dgm:t>
        <a:bodyPr/>
        <a:lstStyle/>
        <a:p>
          <a:r>
            <a:rPr lang="en-US" dirty="0"/>
            <a:t>Data quality objective</a:t>
          </a:r>
        </a:p>
      </dgm:t>
    </dgm:pt>
    <dgm:pt modelId="{3B530A5E-CF1F-49CC-BE2D-98F7605F4038}" type="parTrans" cxnId="{950470CD-E997-4E8F-8E74-A74C09081387}">
      <dgm:prSet/>
      <dgm:spPr/>
      <dgm:t>
        <a:bodyPr/>
        <a:lstStyle/>
        <a:p>
          <a:endParaRPr lang="en-US"/>
        </a:p>
      </dgm:t>
    </dgm:pt>
    <dgm:pt modelId="{AE30EE39-E979-4230-AB91-F3EB60CAC6FD}" type="sibTrans" cxnId="{950470CD-E997-4E8F-8E74-A74C09081387}">
      <dgm:prSet/>
      <dgm:spPr/>
      <dgm:t>
        <a:bodyPr/>
        <a:lstStyle/>
        <a:p>
          <a:endParaRPr lang="en-US"/>
        </a:p>
      </dgm:t>
    </dgm:pt>
    <dgm:pt modelId="{10A69038-C6B3-4AB5-B071-9EAF0DAFA1BE}" type="pres">
      <dgm:prSet presAssocID="{466E83DF-769A-491A-A869-89DA73E3F8E3}" presName="Name0" presStyleCnt="0">
        <dgm:presLayoutVars>
          <dgm:dir/>
          <dgm:resizeHandles val="exact"/>
        </dgm:presLayoutVars>
      </dgm:prSet>
      <dgm:spPr/>
    </dgm:pt>
    <dgm:pt modelId="{937CCA80-0173-45A6-A16A-4C4EAE31A26E}" type="pres">
      <dgm:prSet presAssocID="{E870111B-4DC9-41BE-AC7B-B05D6C2C72DE}" presName="compNode" presStyleCnt="0"/>
      <dgm:spPr/>
    </dgm:pt>
    <dgm:pt modelId="{5E936228-1A83-4D5A-9F72-E698431C0107}" type="pres">
      <dgm:prSet presAssocID="{E870111B-4DC9-41BE-AC7B-B05D6C2C72DE}" presName="pictRect" presStyleLbl="node1" presStyleIdx="0" presStyleCnt="8"/>
      <dgm:spPr>
        <a:blipFill rotWithShape="1">
          <a:blip xmlns:r="http://schemas.openxmlformats.org/officeDocument/2006/relationships" r:embed="rId1"/>
          <a:srcRect/>
          <a:stretch>
            <a:fillRect t="-6000" b="-6000"/>
          </a:stretch>
        </a:blipFill>
      </dgm:spPr>
    </dgm:pt>
    <dgm:pt modelId="{8666877C-98F7-4F65-91C9-2AFDE5E4CEF4}" type="pres">
      <dgm:prSet presAssocID="{E870111B-4DC9-41BE-AC7B-B05D6C2C72DE}" presName="textRect" presStyleLbl="revTx" presStyleIdx="0" presStyleCnt="8">
        <dgm:presLayoutVars>
          <dgm:bulletEnabled val="1"/>
        </dgm:presLayoutVars>
      </dgm:prSet>
      <dgm:spPr/>
    </dgm:pt>
    <dgm:pt modelId="{405CFBDF-53CA-4719-B0E1-1C900F590D06}" type="pres">
      <dgm:prSet presAssocID="{38042F4D-8032-4EA3-8B79-37A679FD5A06}" presName="sibTrans" presStyleLbl="sibTrans2D1" presStyleIdx="0" presStyleCnt="0"/>
      <dgm:spPr/>
    </dgm:pt>
    <dgm:pt modelId="{F2B593FF-B8DE-4A8C-85DD-61CD9CDA8E3E}" type="pres">
      <dgm:prSet presAssocID="{969B6FA2-A31D-4C85-A38C-8B9B319589B7}" presName="compNode" presStyleCnt="0"/>
      <dgm:spPr/>
    </dgm:pt>
    <dgm:pt modelId="{CBFA6453-24EB-4DC5-A37C-E662995682CC}" type="pres">
      <dgm:prSet presAssocID="{969B6FA2-A31D-4C85-A38C-8B9B319589B7}" presName="pictRect" presStyleLbl="nod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2951" t="803" r="-12951" b="803"/>
          </a:stretch>
        </a:blipFill>
      </dgm:spPr>
    </dgm:pt>
    <dgm:pt modelId="{27451C32-91D4-4057-8E2E-7F4A5E71BED0}" type="pres">
      <dgm:prSet presAssocID="{969B6FA2-A31D-4C85-A38C-8B9B319589B7}" presName="textRect" presStyleLbl="revTx" presStyleIdx="1" presStyleCnt="8">
        <dgm:presLayoutVars>
          <dgm:bulletEnabled val="1"/>
        </dgm:presLayoutVars>
      </dgm:prSet>
      <dgm:spPr/>
    </dgm:pt>
    <dgm:pt modelId="{CE7D1E60-17E1-4998-B36F-F1ECA9DC94AF}" type="pres">
      <dgm:prSet presAssocID="{75B9FA61-231D-4335-B46A-60A7B6D37E2A}" presName="sibTrans" presStyleLbl="sibTrans2D1" presStyleIdx="0" presStyleCnt="0"/>
      <dgm:spPr/>
    </dgm:pt>
    <dgm:pt modelId="{BF4C88ED-FF58-4241-83CE-20859031DBB0}" type="pres">
      <dgm:prSet presAssocID="{C3CBF92D-4C96-4D17-AEDE-E47EE570BD19}" presName="compNode" presStyleCnt="0"/>
      <dgm:spPr/>
    </dgm:pt>
    <dgm:pt modelId="{DE2BE2FF-650A-4C1D-9320-696FE6C6F401}" type="pres">
      <dgm:prSet presAssocID="{C3CBF92D-4C96-4D17-AEDE-E47EE570BD19}" presName="pictRect" presStyleLbl="node1" presStyleIdx="2" presStyleCnt="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Top view of a calendar with a red pen on top"/>
        </a:ext>
      </dgm:extLst>
    </dgm:pt>
    <dgm:pt modelId="{79B91140-FD50-4E43-81F0-EA9F631ED82E}" type="pres">
      <dgm:prSet presAssocID="{C3CBF92D-4C96-4D17-AEDE-E47EE570BD19}" presName="textRect" presStyleLbl="revTx" presStyleIdx="2" presStyleCnt="8">
        <dgm:presLayoutVars>
          <dgm:bulletEnabled val="1"/>
        </dgm:presLayoutVars>
      </dgm:prSet>
      <dgm:spPr/>
    </dgm:pt>
    <dgm:pt modelId="{804C7E13-3B6B-4BAF-8177-B9C331393E14}" type="pres">
      <dgm:prSet presAssocID="{76E01335-1390-48E8-ACA4-7560DF924EC6}" presName="sibTrans" presStyleLbl="sibTrans2D1" presStyleIdx="0" presStyleCnt="0"/>
      <dgm:spPr/>
    </dgm:pt>
    <dgm:pt modelId="{B4AA8D00-C0D7-4642-A4BA-1F4A2FC3DF54}" type="pres">
      <dgm:prSet presAssocID="{E97EB42D-DE52-47A6-83D6-C428687337EB}" presName="compNode" presStyleCnt="0"/>
      <dgm:spPr/>
    </dgm:pt>
    <dgm:pt modelId="{F8C8CC7B-4F4F-47C0-8B64-EDF0E2E8286B}" type="pres">
      <dgm:prSet presAssocID="{E97EB42D-DE52-47A6-83D6-C428687337EB}" presName="pictRect" presStyleLbl="node1" presStyleIdx="3" presStyleCnt="8"/>
      <dgm:spPr>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dgm:spPr>
    </dgm:pt>
    <dgm:pt modelId="{56644EE6-C06F-4E12-8F30-D7109FD33802}" type="pres">
      <dgm:prSet presAssocID="{E97EB42D-DE52-47A6-83D6-C428687337EB}" presName="textRect" presStyleLbl="revTx" presStyleIdx="3" presStyleCnt="8">
        <dgm:presLayoutVars>
          <dgm:bulletEnabled val="1"/>
        </dgm:presLayoutVars>
      </dgm:prSet>
      <dgm:spPr/>
    </dgm:pt>
    <dgm:pt modelId="{16A03AC3-5699-4887-AEE5-879F79CCA4ED}" type="pres">
      <dgm:prSet presAssocID="{2F31BF5E-2A04-4FC1-A955-5D73408A1343}" presName="sibTrans" presStyleLbl="sibTrans2D1" presStyleIdx="0" presStyleCnt="0"/>
      <dgm:spPr/>
    </dgm:pt>
    <dgm:pt modelId="{E0D17197-B806-4CA2-92BF-60137A80625E}" type="pres">
      <dgm:prSet presAssocID="{CCD6D0C6-6EFD-4B05-9E49-74327FDDD7CE}" presName="compNode" presStyleCnt="0"/>
      <dgm:spPr/>
    </dgm:pt>
    <dgm:pt modelId="{1A45EF35-1233-4DC4-8C09-29766A4AE7E3}" type="pres">
      <dgm:prSet presAssocID="{CCD6D0C6-6EFD-4B05-9E49-74327FDDD7CE}" presName="pictRect" presStyleLbl="node1" presStyleIdx="4" presStyleCnt="8"/>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6418" t="-6225" r="6418" b="-6225"/>
          </a:stretch>
        </a:blipFill>
      </dgm:spPr>
      <dgm:extLst>
        <a:ext uri="{E40237B7-FDA0-4F09-8148-C483321AD2D9}">
          <dgm14:cNvPr xmlns:dgm14="http://schemas.microsoft.com/office/drawing/2010/diagram" id="0" name="" descr="Clipboard Mixed outline"/>
        </a:ext>
      </dgm:extLst>
    </dgm:pt>
    <dgm:pt modelId="{D3A90432-537D-4506-BD8D-6103B3C1D917}" type="pres">
      <dgm:prSet presAssocID="{CCD6D0C6-6EFD-4B05-9E49-74327FDDD7CE}" presName="textRect" presStyleLbl="revTx" presStyleIdx="4" presStyleCnt="8">
        <dgm:presLayoutVars>
          <dgm:bulletEnabled val="1"/>
        </dgm:presLayoutVars>
      </dgm:prSet>
      <dgm:spPr/>
    </dgm:pt>
    <dgm:pt modelId="{D4F47664-7427-457D-9D00-32340AEE78CC}" type="pres">
      <dgm:prSet presAssocID="{5F9A6FDD-7F7C-426C-885E-3AE1B1044839}" presName="sibTrans" presStyleLbl="sibTrans2D1" presStyleIdx="0" presStyleCnt="0"/>
      <dgm:spPr/>
    </dgm:pt>
    <dgm:pt modelId="{1DD579A9-D328-4972-91D1-47ACCB7722BD}" type="pres">
      <dgm:prSet presAssocID="{54FE0FA7-F42F-4C99-8ADA-EDB3BF1C4B0C}" presName="compNode" presStyleCnt="0"/>
      <dgm:spPr/>
    </dgm:pt>
    <dgm:pt modelId="{05AFF3B2-5812-4981-9EEB-D0AF648402D7}" type="pres">
      <dgm:prSet presAssocID="{54FE0FA7-F42F-4C99-8ADA-EDB3BF1C4B0C}" presName="pictRect" presStyleLbl="node1" presStyleIdx="5" presStyleCnt="8"/>
      <dgm:spPr>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dgm:spPr>
    </dgm:pt>
    <dgm:pt modelId="{DEE296CC-CB86-41E0-B109-90CBA43407BA}" type="pres">
      <dgm:prSet presAssocID="{54FE0FA7-F42F-4C99-8ADA-EDB3BF1C4B0C}" presName="textRect" presStyleLbl="revTx" presStyleIdx="5" presStyleCnt="8">
        <dgm:presLayoutVars>
          <dgm:bulletEnabled val="1"/>
        </dgm:presLayoutVars>
      </dgm:prSet>
      <dgm:spPr/>
    </dgm:pt>
    <dgm:pt modelId="{5190C7BB-FBAE-49D0-AA4C-33455504A269}" type="pres">
      <dgm:prSet presAssocID="{133A8A1A-C365-4382-AD4F-2652FB55005D}" presName="sibTrans" presStyleLbl="sibTrans2D1" presStyleIdx="0" presStyleCnt="0"/>
      <dgm:spPr/>
    </dgm:pt>
    <dgm:pt modelId="{828FE379-13E2-4609-B2D6-828CB236A7D8}" type="pres">
      <dgm:prSet presAssocID="{E08E2CBC-62C4-4B28-AD82-D54C68A2AF86}" presName="compNode" presStyleCnt="0"/>
      <dgm:spPr/>
    </dgm:pt>
    <dgm:pt modelId="{01742E53-EC2C-444F-B97B-2503590DC022}" type="pres">
      <dgm:prSet presAssocID="{E08E2CBC-62C4-4B28-AD82-D54C68A2AF86}" presName="pictRect" presStyleLbl="node1" presStyleIdx="6" presStyleCnt="8"/>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23000" b="-23000"/>
          </a:stretch>
        </a:blipFill>
      </dgm:spPr>
      <dgm:extLst>
        <a:ext uri="{E40237B7-FDA0-4F09-8148-C483321AD2D9}">
          <dgm14:cNvPr xmlns:dgm14="http://schemas.microsoft.com/office/drawing/2010/diagram" id="0" name="" descr="Checkmark with solid fill"/>
        </a:ext>
      </dgm:extLst>
    </dgm:pt>
    <dgm:pt modelId="{2E1F739F-3005-4C60-BBAF-C9942AA63D0D}" type="pres">
      <dgm:prSet presAssocID="{E08E2CBC-62C4-4B28-AD82-D54C68A2AF86}" presName="textRect" presStyleLbl="revTx" presStyleIdx="6" presStyleCnt="8">
        <dgm:presLayoutVars>
          <dgm:bulletEnabled val="1"/>
        </dgm:presLayoutVars>
      </dgm:prSet>
      <dgm:spPr/>
    </dgm:pt>
    <dgm:pt modelId="{E7E63404-2356-426B-BB7C-C343DC22FABA}" type="pres">
      <dgm:prSet presAssocID="{C2151EF2-E196-40D5-9FE7-11B8F3B669BE}" presName="sibTrans" presStyleLbl="sibTrans2D1" presStyleIdx="0" presStyleCnt="0"/>
      <dgm:spPr/>
    </dgm:pt>
    <dgm:pt modelId="{C3BB4914-8CDF-48CE-8140-D69B52EE9E3C}" type="pres">
      <dgm:prSet presAssocID="{02AE7A1B-5E84-4B08-92D9-6450CD5F9A09}" presName="compNode" presStyleCnt="0"/>
      <dgm:spPr/>
    </dgm:pt>
    <dgm:pt modelId="{64712618-C85C-42D0-AF0F-275225AEEEC7}" type="pres">
      <dgm:prSet presAssocID="{02AE7A1B-5E84-4B08-92D9-6450CD5F9A09}" presName="pictRect" presStyleLbl="node1" presStyleIdx="7" presStyleCnt="8"/>
      <dgm:spPr>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l="-7000" r="-7000"/>
          </a:stretch>
        </a:blipFill>
      </dgm:spPr>
    </dgm:pt>
    <dgm:pt modelId="{D65FB55F-E4DC-4DBB-8AE3-EE02C1AEB42B}" type="pres">
      <dgm:prSet presAssocID="{02AE7A1B-5E84-4B08-92D9-6450CD5F9A09}" presName="textRect" presStyleLbl="revTx" presStyleIdx="7" presStyleCnt="8">
        <dgm:presLayoutVars>
          <dgm:bulletEnabled val="1"/>
        </dgm:presLayoutVars>
      </dgm:prSet>
      <dgm:spPr/>
    </dgm:pt>
  </dgm:ptLst>
  <dgm:cxnLst>
    <dgm:cxn modelId="{B1871004-0385-4FA4-AE7E-1A00595CBACF}" type="presOf" srcId="{76E01335-1390-48E8-ACA4-7560DF924EC6}" destId="{804C7E13-3B6B-4BAF-8177-B9C331393E14}" srcOrd="0" destOrd="0" presId="urn:microsoft.com/office/officeart/2005/8/layout/pList1"/>
    <dgm:cxn modelId="{EF992F10-28A0-4C3D-BF5B-322F028BED76}" type="presOf" srcId="{75B9FA61-231D-4335-B46A-60A7B6D37E2A}" destId="{CE7D1E60-17E1-4998-B36F-F1ECA9DC94AF}" srcOrd="0" destOrd="0" presId="urn:microsoft.com/office/officeart/2005/8/layout/pList1"/>
    <dgm:cxn modelId="{78D5C01C-01EC-421A-B23F-B36F15632EF7}" type="presOf" srcId="{C3CBF92D-4C96-4D17-AEDE-E47EE570BD19}" destId="{79B91140-FD50-4E43-81F0-EA9F631ED82E}" srcOrd="0" destOrd="0" presId="urn:microsoft.com/office/officeart/2005/8/layout/pList1"/>
    <dgm:cxn modelId="{F1643932-AB54-4C04-9F9C-F3AEC9A09418}" type="presOf" srcId="{E97EB42D-DE52-47A6-83D6-C428687337EB}" destId="{56644EE6-C06F-4E12-8F30-D7109FD33802}" srcOrd="0" destOrd="0" presId="urn:microsoft.com/office/officeart/2005/8/layout/pList1"/>
    <dgm:cxn modelId="{6B0E2434-DB3A-42CA-BA1C-AE8D3D3A3FB6}" srcId="{466E83DF-769A-491A-A869-89DA73E3F8E3}" destId="{CCD6D0C6-6EFD-4B05-9E49-74327FDDD7CE}" srcOrd="4" destOrd="0" parTransId="{63BCA1AD-19B1-479C-98CB-0B36C11A9FD1}" sibTransId="{5F9A6FDD-7F7C-426C-885E-3AE1B1044839}"/>
    <dgm:cxn modelId="{83BEFD37-9B0D-45C0-A44E-483B4AC821A1}" type="presOf" srcId="{54FE0FA7-F42F-4C99-8ADA-EDB3BF1C4B0C}" destId="{DEE296CC-CB86-41E0-B109-90CBA43407BA}" srcOrd="0" destOrd="0" presId="urn:microsoft.com/office/officeart/2005/8/layout/pList1"/>
    <dgm:cxn modelId="{3B9FE15F-4E48-413C-BD11-1D0BB0F56482}" srcId="{466E83DF-769A-491A-A869-89DA73E3F8E3}" destId="{E97EB42D-DE52-47A6-83D6-C428687337EB}" srcOrd="3" destOrd="0" parTransId="{9A6C0E39-B6CC-4D02-BC49-B0B61C1806B8}" sibTransId="{2F31BF5E-2A04-4FC1-A955-5D73408A1343}"/>
    <dgm:cxn modelId="{5AA9576B-EF0C-4211-87FB-6C84508378FC}" type="presOf" srcId="{E870111B-4DC9-41BE-AC7B-B05D6C2C72DE}" destId="{8666877C-98F7-4F65-91C9-2AFDE5E4CEF4}" srcOrd="0" destOrd="0" presId="urn:microsoft.com/office/officeart/2005/8/layout/pList1"/>
    <dgm:cxn modelId="{72A27D6F-1449-4450-83C6-F08AFFDED1D6}" srcId="{466E83DF-769A-491A-A869-89DA73E3F8E3}" destId="{969B6FA2-A31D-4C85-A38C-8B9B319589B7}" srcOrd="1" destOrd="0" parTransId="{3DA48654-802B-467E-8507-52DD0E975693}" sibTransId="{75B9FA61-231D-4335-B46A-60A7B6D37E2A}"/>
    <dgm:cxn modelId="{11F00771-BA85-498A-9878-C8B75EE1DAF8}" type="presOf" srcId="{38042F4D-8032-4EA3-8B79-37A679FD5A06}" destId="{405CFBDF-53CA-4719-B0E1-1C900F590D06}" srcOrd="0" destOrd="0" presId="urn:microsoft.com/office/officeart/2005/8/layout/pList1"/>
    <dgm:cxn modelId="{FDE17755-C5A5-4455-9366-1CA276A12AA5}" type="presOf" srcId="{133A8A1A-C365-4382-AD4F-2652FB55005D}" destId="{5190C7BB-FBAE-49D0-AA4C-33455504A269}" srcOrd="0" destOrd="0" presId="urn:microsoft.com/office/officeart/2005/8/layout/pList1"/>
    <dgm:cxn modelId="{031CC989-2D80-41AB-A463-15C2303E9792}" type="presOf" srcId="{969B6FA2-A31D-4C85-A38C-8B9B319589B7}" destId="{27451C32-91D4-4057-8E2E-7F4A5E71BED0}" srcOrd="0" destOrd="0" presId="urn:microsoft.com/office/officeart/2005/8/layout/pList1"/>
    <dgm:cxn modelId="{D435789D-B067-4D52-A9AD-9A210DE60A7B}" type="presOf" srcId="{466E83DF-769A-491A-A869-89DA73E3F8E3}" destId="{10A69038-C6B3-4AB5-B071-9EAF0DAFA1BE}" srcOrd="0" destOrd="0" presId="urn:microsoft.com/office/officeart/2005/8/layout/pList1"/>
    <dgm:cxn modelId="{0BC834A5-7DE6-4C20-B1D4-1AAD9B7B79C1}" srcId="{466E83DF-769A-491A-A869-89DA73E3F8E3}" destId="{E870111B-4DC9-41BE-AC7B-B05D6C2C72DE}" srcOrd="0" destOrd="0" parTransId="{78DAFDA3-6788-492B-B1A4-2AF3620B04E6}" sibTransId="{38042F4D-8032-4EA3-8B79-37A679FD5A06}"/>
    <dgm:cxn modelId="{AA1402B3-7C39-49E1-B843-E5DA93748C29}" type="presOf" srcId="{CCD6D0C6-6EFD-4B05-9E49-74327FDDD7CE}" destId="{D3A90432-537D-4506-BD8D-6103B3C1D917}" srcOrd="0" destOrd="0" presId="urn:microsoft.com/office/officeart/2005/8/layout/pList1"/>
    <dgm:cxn modelId="{C1CBD5B5-0731-4560-973E-4BFD6AD3B794}" srcId="{466E83DF-769A-491A-A869-89DA73E3F8E3}" destId="{C3CBF92D-4C96-4D17-AEDE-E47EE570BD19}" srcOrd="2" destOrd="0" parTransId="{37CEB286-A482-411E-AC34-FEAB5959618B}" sibTransId="{76E01335-1390-48E8-ACA4-7560DF924EC6}"/>
    <dgm:cxn modelId="{A054C0C1-9CA5-4D59-B814-AB7CC011A346}" type="presOf" srcId="{5F9A6FDD-7F7C-426C-885E-3AE1B1044839}" destId="{D4F47664-7427-457D-9D00-32340AEE78CC}" srcOrd="0" destOrd="0" presId="urn:microsoft.com/office/officeart/2005/8/layout/pList1"/>
    <dgm:cxn modelId="{950470CD-E997-4E8F-8E74-A74C09081387}" srcId="{466E83DF-769A-491A-A869-89DA73E3F8E3}" destId="{02AE7A1B-5E84-4B08-92D9-6450CD5F9A09}" srcOrd="7" destOrd="0" parTransId="{3B530A5E-CF1F-49CC-BE2D-98F7605F4038}" sibTransId="{AE30EE39-E979-4230-AB91-F3EB60CAC6FD}"/>
    <dgm:cxn modelId="{3C62F3CE-E2D8-4426-B3F2-A8A2DE308CDD}" srcId="{466E83DF-769A-491A-A869-89DA73E3F8E3}" destId="{54FE0FA7-F42F-4C99-8ADA-EDB3BF1C4B0C}" srcOrd="5" destOrd="0" parTransId="{DA40F820-9D58-4B64-93D6-EAA601674F16}" sibTransId="{133A8A1A-C365-4382-AD4F-2652FB55005D}"/>
    <dgm:cxn modelId="{EC781FCF-9CD5-4597-9E15-424874F3A07C}" type="presOf" srcId="{2F31BF5E-2A04-4FC1-A955-5D73408A1343}" destId="{16A03AC3-5699-4887-AEE5-879F79CCA4ED}" srcOrd="0" destOrd="0" presId="urn:microsoft.com/office/officeart/2005/8/layout/pList1"/>
    <dgm:cxn modelId="{48221DEA-5FA3-4A9D-A699-9039323690B7}" type="presOf" srcId="{E08E2CBC-62C4-4B28-AD82-D54C68A2AF86}" destId="{2E1F739F-3005-4C60-BBAF-C9942AA63D0D}" srcOrd="0" destOrd="0" presId="urn:microsoft.com/office/officeart/2005/8/layout/pList1"/>
    <dgm:cxn modelId="{ECC77CF0-8798-4747-A702-BF9199D594AD}" srcId="{466E83DF-769A-491A-A869-89DA73E3F8E3}" destId="{E08E2CBC-62C4-4B28-AD82-D54C68A2AF86}" srcOrd="6" destOrd="0" parTransId="{5902B7F8-F643-4B95-8B0B-D61B4E148531}" sibTransId="{C2151EF2-E196-40D5-9FE7-11B8F3B669BE}"/>
    <dgm:cxn modelId="{ACEF97FC-AC1E-474F-B160-B51DA26D3932}" type="presOf" srcId="{C2151EF2-E196-40D5-9FE7-11B8F3B669BE}" destId="{E7E63404-2356-426B-BB7C-C343DC22FABA}" srcOrd="0" destOrd="0" presId="urn:microsoft.com/office/officeart/2005/8/layout/pList1"/>
    <dgm:cxn modelId="{246AF6FE-3272-4D35-A78C-A6F27BA8356A}" type="presOf" srcId="{02AE7A1B-5E84-4B08-92D9-6450CD5F9A09}" destId="{D65FB55F-E4DC-4DBB-8AE3-EE02C1AEB42B}" srcOrd="0" destOrd="0" presId="urn:microsoft.com/office/officeart/2005/8/layout/pList1"/>
    <dgm:cxn modelId="{3D284F68-4AF8-4F6C-9840-C13CF2F1560D}" type="presParOf" srcId="{10A69038-C6B3-4AB5-B071-9EAF0DAFA1BE}" destId="{937CCA80-0173-45A6-A16A-4C4EAE31A26E}" srcOrd="0" destOrd="0" presId="urn:microsoft.com/office/officeart/2005/8/layout/pList1"/>
    <dgm:cxn modelId="{FE344A7C-9D12-4A48-B114-F9C7F8C9185D}" type="presParOf" srcId="{937CCA80-0173-45A6-A16A-4C4EAE31A26E}" destId="{5E936228-1A83-4D5A-9F72-E698431C0107}" srcOrd="0" destOrd="0" presId="urn:microsoft.com/office/officeart/2005/8/layout/pList1"/>
    <dgm:cxn modelId="{85CBF6B1-B38C-42F9-80A2-AB2DB0468D92}" type="presParOf" srcId="{937CCA80-0173-45A6-A16A-4C4EAE31A26E}" destId="{8666877C-98F7-4F65-91C9-2AFDE5E4CEF4}" srcOrd="1" destOrd="0" presId="urn:microsoft.com/office/officeart/2005/8/layout/pList1"/>
    <dgm:cxn modelId="{4E21E961-CC64-48B8-94B1-A6A58997EEFA}" type="presParOf" srcId="{10A69038-C6B3-4AB5-B071-9EAF0DAFA1BE}" destId="{405CFBDF-53CA-4719-B0E1-1C900F590D06}" srcOrd="1" destOrd="0" presId="urn:microsoft.com/office/officeart/2005/8/layout/pList1"/>
    <dgm:cxn modelId="{BCC52EBB-328E-463D-BADB-C5D78CA273A7}" type="presParOf" srcId="{10A69038-C6B3-4AB5-B071-9EAF0DAFA1BE}" destId="{F2B593FF-B8DE-4A8C-85DD-61CD9CDA8E3E}" srcOrd="2" destOrd="0" presId="urn:microsoft.com/office/officeart/2005/8/layout/pList1"/>
    <dgm:cxn modelId="{E495043D-0DB7-4F62-A99A-F13F2C18E47B}" type="presParOf" srcId="{F2B593FF-B8DE-4A8C-85DD-61CD9CDA8E3E}" destId="{CBFA6453-24EB-4DC5-A37C-E662995682CC}" srcOrd="0" destOrd="0" presId="urn:microsoft.com/office/officeart/2005/8/layout/pList1"/>
    <dgm:cxn modelId="{DAD2C86C-0FBF-4B67-A39D-7DEB5B15012D}" type="presParOf" srcId="{F2B593FF-B8DE-4A8C-85DD-61CD9CDA8E3E}" destId="{27451C32-91D4-4057-8E2E-7F4A5E71BED0}" srcOrd="1" destOrd="0" presId="urn:microsoft.com/office/officeart/2005/8/layout/pList1"/>
    <dgm:cxn modelId="{1BE174EC-0CB4-49D4-971F-A6AB1FD13A5A}" type="presParOf" srcId="{10A69038-C6B3-4AB5-B071-9EAF0DAFA1BE}" destId="{CE7D1E60-17E1-4998-B36F-F1ECA9DC94AF}" srcOrd="3" destOrd="0" presId="urn:microsoft.com/office/officeart/2005/8/layout/pList1"/>
    <dgm:cxn modelId="{714EB890-36BE-4FAA-AAE0-A17DACA7626A}" type="presParOf" srcId="{10A69038-C6B3-4AB5-B071-9EAF0DAFA1BE}" destId="{BF4C88ED-FF58-4241-83CE-20859031DBB0}" srcOrd="4" destOrd="0" presId="urn:microsoft.com/office/officeart/2005/8/layout/pList1"/>
    <dgm:cxn modelId="{55F125CF-20C9-4471-A6C0-F7956A44D956}" type="presParOf" srcId="{BF4C88ED-FF58-4241-83CE-20859031DBB0}" destId="{DE2BE2FF-650A-4C1D-9320-696FE6C6F401}" srcOrd="0" destOrd="0" presId="urn:microsoft.com/office/officeart/2005/8/layout/pList1"/>
    <dgm:cxn modelId="{BD094BF5-23A6-4BEB-9856-FE6C640A6E96}" type="presParOf" srcId="{BF4C88ED-FF58-4241-83CE-20859031DBB0}" destId="{79B91140-FD50-4E43-81F0-EA9F631ED82E}" srcOrd="1" destOrd="0" presId="urn:microsoft.com/office/officeart/2005/8/layout/pList1"/>
    <dgm:cxn modelId="{E37785E4-0891-4107-B53F-0A7DA3261108}" type="presParOf" srcId="{10A69038-C6B3-4AB5-B071-9EAF0DAFA1BE}" destId="{804C7E13-3B6B-4BAF-8177-B9C331393E14}" srcOrd="5" destOrd="0" presId="urn:microsoft.com/office/officeart/2005/8/layout/pList1"/>
    <dgm:cxn modelId="{3EF17375-BE21-4661-9B7C-FF4F7CBF5840}" type="presParOf" srcId="{10A69038-C6B3-4AB5-B071-9EAF0DAFA1BE}" destId="{B4AA8D00-C0D7-4642-A4BA-1F4A2FC3DF54}" srcOrd="6" destOrd="0" presId="urn:microsoft.com/office/officeart/2005/8/layout/pList1"/>
    <dgm:cxn modelId="{ED44D101-8F49-4C83-A4F8-C0CC520DC5E5}" type="presParOf" srcId="{B4AA8D00-C0D7-4642-A4BA-1F4A2FC3DF54}" destId="{F8C8CC7B-4F4F-47C0-8B64-EDF0E2E8286B}" srcOrd="0" destOrd="0" presId="urn:microsoft.com/office/officeart/2005/8/layout/pList1"/>
    <dgm:cxn modelId="{DB9E4F2A-EDA6-430E-B58B-F38052E4798A}" type="presParOf" srcId="{B4AA8D00-C0D7-4642-A4BA-1F4A2FC3DF54}" destId="{56644EE6-C06F-4E12-8F30-D7109FD33802}" srcOrd="1" destOrd="0" presId="urn:microsoft.com/office/officeart/2005/8/layout/pList1"/>
    <dgm:cxn modelId="{C5E73CE9-2D60-432D-9577-F81FDDAC58EC}" type="presParOf" srcId="{10A69038-C6B3-4AB5-B071-9EAF0DAFA1BE}" destId="{16A03AC3-5699-4887-AEE5-879F79CCA4ED}" srcOrd="7" destOrd="0" presId="urn:microsoft.com/office/officeart/2005/8/layout/pList1"/>
    <dgm:cxn modelId="{82828D8F-0C32-4A09-99D3-A19A41ED52F2}" type="presParOf" srcId="{10A69038-C6B3-4AB5-B071-9EAF0DAFA1BE}" destId="{E0D17197-B806-4CA2-92BF-60137A80625E}" srcOrd="8" destOrd="0" presId="urn:microsoft.com/office/officeart/2005/8/layout/pList1"/>
    <dgm:cxn modelId="{32542177-FB8D-479A-A214-1CF49CCFF00D}" type="presParOf" srcId="{E0D17197-B806-4CA2-92BF-60137A80625E}" destId="{1A45EF35-1233-4DC4-8C09-29766A4AE7E3}" srcOrd="0" destOrd="0" presId="urn:microsoft.com/office/officeart/2005/8/layout/pList1"/>
    <dgm:cxn modelId="{CA6C648C-DEEB-47DC-B44F-7AD402094C2A}" type="presParOf" srcId="{E0D17197-B806-4CA2-92BF-60137A80625E}" destId="{D3A90432-537D-4506-BD8D-6103B3C1D917}" srcOrd="1" destOrd="0" presId="urn:microsoft.com/office/officeart/2005/8/layout/pList1"/>
    <dgm:cxn modelId="{ED8184EA-3600-48AB-B994-C317A9F67DEC}" type="presParOf" srcId="{10A69038-C6B3-4AB5-B071-9EAF0DAFA1BE}" destId="{D4F47664-7427-457D-9D00-32340AEE78CC}" srcOrd="9" destOrd="0" presId="urn:microsoft.com/office/officeart/2005/8/layout/pList1"/>
    <dgm:cxn modelId="{BCE3FAF9-E13D-44DA-B59E-811DF41A4338}" type="presParOf" srcId="{10A69038-C6B3-4AB5-B071-9EAF0DAFA1BE}" destId="{1DD579A9-D328-4972-91D1-47ACCB7722BD}" srcOrd="10" destOrd="0" presId="urn:microsoft.com/office/officeart/2005/8/layout/pList1"/>
    <dgm:cxn modelId="{911611C1-01D7-4AE9-B5B3-CD96D445E78A}" type="presParOf" srcId="{1DD579A9-D328-4972-91D1-47ACCB7722BD}" destId="{05AFF3B2-5812-4981-9EEB-D0AF648402D7}" srcOrd="0" destOrd="0" presId="urn:microsoft.com/office/officeart/2005/8/layout/pList1"/>
    <dgm:cxn modelId="{D5377CC4-C809-4EE1-82FB-650C59182B0E}" type="presParOf" srcId="{1DD579A9-D328-4972-91D1-47ACCB7722BD}" destId="{DEE296CC-CB86-41E0-B109-90CBA43407BA}" srcOrd="1" destOrd="0" presId="urn:microsoft.com/office/officeart/2005/8/layout/pList1"/>
    <dgm:cxn modelId="{7C4C7977-277A-4867-AD4C-F1B1274B1B17}" type="presParOf" srcId="{10A69038-C6B3-4AB5-B071-9EAF0DAFA1BE}" destId="{5190C7BB-FBAE-49D0-AA4C-33455504A269}" srcOrd="11" destOrd="0" presId="urn:microsoft.com/office/officeart/2005/8/layout/pList1"/>
    <dgm:cxn modelId="{A7B21517-0BDD-4BAD-A3BE-0F63D182EC5D}" type="presParOf" srcId="{10A69038-C6B3-4AB5-B071-9EAF0DAFA1BE}" destId="{828FE379-13E2-4609-B2D6-828CB236A7D8}" srcOrd="12" destOrd="0" presId="urn:microsoft.com/office/officeart/2005/8/layout/pList1"/>
    <dgm:cxn modelId="{4E65E5D4-92A2-4A51-8E65-B2C0208CB88F}" type="presParOf" srcId="{828FE379-13E2-4609-B2D6-828CB236A7D8}" destId="{01742E53-EC2C-444F-B97B-2503590DC022}" srcOrd="0" destOrd="0" presId="urn:microsoft.com/office/officeart/2005/8/layout/pList1"/>
    <dgm:cxn modelId="{D600869D-C4E5-4B3A-9AF8-F5906389C810}" type="presParOf" srcId="{828FE379-13E2-4609-B2D6-828CB236A7D8}" destId="{2E1F739F-3005-4C60-BBAF-C9942AA63D0D}" srcOrd="1" destOrd="0" presId="urn:microsoft.com/office/officeart/2005/8/layout/pList1"/>
    <dgm:cxn modelId="{2A17684C-9539-4875-A4C3-15F80D0A20DB}" type="presParOf" srcId="{10A69038-C6B3-4AB5-B071-9EAF0DAFA1BE}" destId="{E7E63404-2356-426B-BB7C-C343DC22FABA}" srcOrd="13" destOrd="0" presId="urn:microsoft.com/office/officeart/2005/8/layout/pList1"/>
    <dgm:cxn modelId="{F6F0C2EE-3FC2-43B2-9F65-D772E90936D0}" type="presParOf" srcId="{10A69038-C6B3-4AB5-B071-9EAF0DAFA1BE}" destId="{C3BB4914-8CDF-48CE-8140-D69B52EE9E3C}" srcOrd="14" destOrd="0" presId="urn:microsoft.com/office/officeart/2005/8/layout/pList1"/>
    <dgm:cxn modelId="{CB42AC8E-EAE3-45DE-B996-50A276332934}" type="presParOf" srcId="{C3BB4914-8CDF-48CE-8140-D69B52EE9E3C}" destId="{64712618-C85C-42D0-AF0F-275225AEEEC7}" srcOrd="0" destOrd="0" presId="urn:microsoft.com/office/officeart/2005/8/layout/pList1"/>
    <dgm:cxn modelId="{3A3A3C95-A9C7-41B8-9840-C77D26F0EC1D}" type="presParOf" srcId="{C3BB4914-8CDF-48CE-8140-D69B52EE9E3C}" destId="{D65FB55F-E4DC-4DBB-8AE3-EE02C1AEB42B}"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36228-1A83-4D5A-9F72-E698431C0107}">
      <dsp:nvSpPr>
        <dsp:cNvPr id="0" name=""/>
        <dsp:cNvSpPr/>
      </dsp:nvSpPr>
      <dsp:spPr>
        <a:xfrm>
          <a:off x="3968" y="613285"/>
          <a:ext cx="1888331" cy="1301060"/>
        </a:xfrm>
        <a:prstGeom prst="roundRect">
          <a:avLst/>
        </a:prstGeom>
        <a:blipFill rotWithShape="1">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6877C-98F7-4F65-91C9-2AFDE5E4CEF4}">
      <dsp:nvSpPr>
        <dsp:cNvPr id="0" name=""/>
        <dsp:cNvSpPr/>
      </dsp:nvSpPr>
      <dsp:spPr>
        <a:xfrm>
          <a:off x="3968" y="1914345"/>
          <a:ext cx="1888331" cy="700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Sampling stations</a:t>
          </a:r>
        </a:p>
      </dsp:txBody>
      <dsp:txXfrm>
        <a:off x="3968" y="1914345"/>
        <a:ext cx="1888331" cy="700571"/>
      </dsp:txXfrm>
    </dsp:sp>
    <dsp:sp modelId="{CBFA6453-24EB-4DC5-A37C-E662995682CC}">
      <dsp:nvSpPr>
        <dsp:cNvPr id="0" name=""/>
        <dsp:cNvSpPr/>
      </dsp:nvSpPr>
      <dsp:spPr>
        <a:xfrm>
          <a:off x="2081212" y="613285"/>
          <a:ext cx="1888331" cy="1301060"/>
        </a:xfrm>
        <a:prstGeom prst="round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2951" t="803" r="-12951" b="80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451C32-91D4-4057-8E2E-7F4A5E71BED0}">
      <dsp:nvSpPr>
        <dsp:cNvPr id="0" name=""/>
        <dsp:cNvSpPr/>
      </dsp:nvSpPr>
      <dsp:spPr>
        <a:xfrm>
          <a:off x="2081212" y="1914345"/>
          <a:ext cx="1888331" cy="700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Parameters</a:t>
          </a:r>
        </a:p>
      </dsp:txBody>
      <dsp:txXfrm>
        <a:off x="2081212" y="1914345"/>
        <a:ext cx="1888331" cy="700571"/>
      </dsp:txXfrm>
    </dsp:sp>
    <dsp:sp modelId="{DE2BE2FF-650A-4C1D-9320-696FE6C6F401}">
      <dsp:nvSpPr>
        <dsp:cNvPr id="0" name=""/>
        <dsp:cNvSpPr/>
      </dsp:nvSpPr>
      <dsp:spPr>
        <a:xfrm>
          <a:off x="4158456" y="613285"/>
          <a:ext cx="1888331" cy="1301060"/>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B91140-FD50-4E43-81F0-EA9F631ED82E}">
      <dsp:nvSpPr>
        <dsp:cNvPr id="0" name=""/>
        <dsp:cNvSpPr/>
      </dsp:nvSpPr>
      <dsp:spPr>
        <a:xfrm>
          <a:off x="4158456" y="1914345"/>
          <a:ext cx="1888331" cy="700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Schedule</a:t>
          </a:r>
        </a:p>
      </dsp:txBody>
      <dsp:txXfrm>
        <a:off x="4158456" y="1914345"/>
        <a:ext cx="1888331" cy="700571"/>
      </dsp:txXfrm>
    </dsp:sp>
    <dsp:sp modelId="{F8C8CC7B-4F4F-47C0-8B64-EDF0E2E8286B}">
      <dsp:nvSpPr>
        <dsp:cNvPr id="0" name=""/>
        <dsp:cNvSpPr/>
      </dsp:nvSpPr>
      <dsp:spPr>
        <a:xfrm>
          <a:off x="6235700" y="613285"/>
          <a:ext cx="1888331" cy="1301060"/>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44EE6-C06F-4E12-8F30-D7109FD33802}">
      <dsp:nvSpPr>
        <dsp:cNvPr id="0" name=""/>
        <dsp:cNvSpPr/>
      </dsp:nvSpPr>
      <dsp:spPr>
        <a:xfrm>
          <a:off x="6235700" y="1914345"/>
          <a:ext cx="1888331" cy="700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Methods</a:t>
          </a:r>
        </a:p>
      </dsp:txBody>
      <dsp:txXfrm>
        <a:off x="6235700" y="1914345"/>
        <a:ext cx="1888331" cy="700571"/>
      </dsp:txXfrm>
    </dsp:sp>
    <dsp:sp modelId="{1A45EF35-1233-4DC4-8C09-29766A4AE7E3}">
      <dsp:nvSpPr>
        <dsp:cNvPr id="0" name=""/>
        <dsp:cNvSpPr/>
      </dsp:nvSpPr>
      <dsp:spPr>
        <a:xfrm>
          <a:off x="3968" y="2803750"/>
          <a:ext cx="1888331" cy="1301060"/>
        </a:xfrm>
        <a:prstGeom prst="round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6418" t="-6225" r="6418" b="-622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90432-537D-4506-BD8D-6103B3C1D917}">
      <dsp:nvSpPr>
        <dsp:cNvPr id="0" name=""/>
        <dsp:cNvSpPr/>
      </dsp:nvSpPr>
      <dsp:spPr>
        <a:xfrm>
          <a:off x="3968" y="4104810"/>
          <a:ext cx="1888331" cy="700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Handling and custody</a:t>
          </a:r>
        </a:p>
      </dsp:txBody>
      <dsp:txXfrm>
        <a:off x="3968" y="4104810"/>
        <a:ext cx="1888331" cy="700571"/>
      </dsp:txXfrm>
    </dsp:sp>
    <dsp:sp modelId="{05AFF3B2-5812-4981-9EEB-D0AF648402D7}">
      <dsp:nvSpPr>
        <dsp:cNvPr id="0" name=""/>
        <dsp:cNvSpPr/>
      </dsp:nvSpPr>
      <dsp:spPr>
        <a:xfrm>
          <a:off x="2081212" y="2803750"/>
          <a:ext cx="1888331" cy="1301060"/>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E296CC-CB86-41E0-B109-90CBA43407BA}">
      <dsp:nvSpPr>
        <dsp:cNvPr id="0" name=""/>
        <dsp:cNvSpPr/>
      </dsp:nvSpPr>
      <dsp:spPr>
        <a:xfrm>
          <a:off x="2081212" y="4104810"/>
          <a:ext cx="1888331" cy="700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Analytical methods</a:t>
          </a:r>
        </a:p>
      </dsp:txBody>
      <dsp:txXfrm>
        <a:off x="2081212" y="4104810"/>
        <a:ext cx="1888331" cy="700571"/>
      </dsp:txXfrm>
    </dsp:sp>
    <dsp:sp modelId="{01742E53-EC2C-444F-B97B-2503590DC022}">
      <dsp:nvSpPr>
        <dsp:cNvPr id="0" name=""/>
        <dsp:cNvSpPr/>
      </dsp:nvSpPr>
      <dsp:spPr>
        <a:xfrm>
          <a:off x="4158456" y="2803750"/>
          <a:ext cx="1888331" cy="1301060"/>
        </a:xfrm>
        <a:prstGeom prst="round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F739F-3005-4C60-BBAF-C9942AA63D0D}">
      <dsp:nvSpPr>
        <dsp:cNvPr id="0" name=""/>
        <dsp:cNvSpPr/>
      </dsp:nvSpPr>
      <dsp:spPr>
        <a:xfrm>
          <a:off x="4158456" y="4104810"/>
          <a:ext cx="1888331" cy="700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Quality control</a:t>
          </a:r>
        </a:p>
      </dsp:txBody>
      <dsp:txXfrm>
        <a:off x="4158456" y="4104810"/>
        <a:ext cx="1888331" cy="700571"/>
      </dsp:txXfrm>
    </dsp:sp>
    <dsp:sp modelId="{64712618-C85C-42D0-AF0F-275225AEEEC7}">
      <dsp:nvSpPr>
        <dsp:cNvPr id="0" name=""/>
        <dsp:cNvSpPr/>
      </dsp:nvSpPr>
      <dsp:spPr>
        <a:xfrm>
          <a:off x="6235700" y="2803750"/>
          <a:ext cx="1888331" cy="1301060"/>
        </a:xfrm>
        <a:prstGeom prst="roundRect">
          <a:avLst/>
        </a:prstGeom>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5FB55F-E4DC-4DBB-8AE3-EE02C1AEB42B}">
      <dsp:nvSpPr>
        <dsp:cNvPr id="0" name=""/>
        <dsp:cNvSpPr/>
      </dsp:nvSpPr>
      <dsp:spPr>
        <a:xfrm>
          <a:off x="6235700" y="4104810"/>
          <a:ext cx="1888331" cy="700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Data quality objective</a:t>
          </a:r>
        </a:p>
      </dsp:txBody>
      <dsp:txXfrm>
        <a:off x="6235700" y="4104810"/>
        <a:ext cx="1888331" cy="70057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Savannah Harbor Expansion Project</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FE1C58-E249-4457-A2F4-63A2952B662F}" type="datetime3">
              <a:rPr lang="en-US" smtClean="0"/>
              <a:t>28 April 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Stakeholder Meeting</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F406D0-45ED-4817-BFA5-65EF97DD1154}" type="slidenum">
              <a:rPr lang="en-US" smtClean="0"/>
              <a:t>‹#›</a:t>
            </a:fld>
            <a:endParaRPr lang="en-US" dirty="0"/>
          </a:p>
        </p:txBody>
      </p:sp>
    </p:spTree>
    <p:extLst>
      <p:ext uri="{BB962C8B-B14F-4D97-AF65-F5344CB8AC3E}">
        <p14:creationId xmlns:p14="http://schemas.microsoft.com/office/powerpoint/2010/main" val="264432224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Savannah Harbor Expansion Project</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02084-6BF1-4E19-8781-EB24CC22D346}" type="datetime3">
              <a:rPr lang="en-US" smtClean="0"/>
              <a:t>28 April 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Stakeholder Meeting</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F0E681-1FB3-485C-8C50-A6A09E6EFEB1}" type="slidenum">
              <a:rPr lang="en-US" smtClean="0"/>
              <a:t>‹#›</a:t>
            </a:fld>
            <a:endParaRPr lang="en-US" dirty="0"/>
          </a:p>
        </p:txBody>
      </p:sp>
    </p:spTree>
    <p:extLst>
      <p:ext uri="{BB962C8B-B14F-4D97-AF65-F5344CB8AC3E}">
        <p14:creationId xmlns:p14="http://schemas.microsoft.com/office/powerpoint/2010/main" val="1880958513"/>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Rectangle 1"/>
          <p:cNvSpPr/>
          <p:nvPr userDrawn="1"/>
        </p:nvSpPr>
        <p:spPr>
          <a:xfrm>
            <a:off x="0" y="0"/>
            <a:ext cx="12192000" cy="651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p:cNvSpPr>
            <a:spLocks noGrp="1"/>
          </p:cNvSpPr>
          <p:nvPr>
            <p:ph type="pic" sz="quarter" idx="10" hasCustomPrompt="1"/>
          </p:nvPr>
        </p:nvSpPr>
        <p:spPr>
          <a:xfrm>
            <a:off x="0" y="1257301"/>
            <a:ext cx="12192000" cy="3876675"/>
          </a:xfrm>
          <a:solidFill>
            <a:schemeClr val="bg1">
              <a:lumMod val="95000"/>
            </a:schemeClr>
          </a:solidFill>
        </p:spPr>
        <p:txBody>
          <a:bodyPr anchor="ctr">
            <a:normAutofit/>
          </a:bodyPr>
          <a:lstStyle>
            <a:lvl1pPr marL="0" indent="0" algn="ctr">
              <a:buNone/>
              <a:defRPr sz="1600" baseline="0">
                <a:solidFill>
                  <a:schemeClr val="bg1">
                    <a:lumMod val="50000"/>
                  </a:schemeClr>
                </a:solidFill>
                <a:latin typeface="Franklin Gothic Medium" panose="020B0603020102020204" pitchFamily="34" charset="0"/>
              </a:defRPr>
            </a:lvl1pPr>
          </a:lstStyle>
          <a:p>
            <a:r>
              <a:rPr lang="en-US" dirty="0"/>
              <a:t>Click to insert picture</a:t>
            </a:r>
          </a:p>
        </p:txBody>
      </p:sp>
      <p:sp>
        <p:nvSpPr>
          <p:cNvPr id="33" name="Text Placeholder 32"/>
          <p:cNvSpPr>
            <a:spLocks noGrp="1"/>
          </p:cNvSpPr>
          <p:nvPr>
            <p:ph type="body" sz="quarter" idx="15"/>
          </p:nvPr>
        </p:nvSpPr>
        <p:spPr>
          <a:xfrm>
            <a:off x="0" y="4676775"/>
            <a:ext cx="12192000" cy="457200"/>
          </a:xfrm>
          <a:solidFill>
            <a:schemeClr val="tx1">
              <a:alpha val="65000"/>
            </a:schemeClr>
          </a:solidFill>
        </p:spPr>
        <p:txBody>
          <a:bodyPr>
            <a:normAutofit/>
          </a:bodyPr>
          <a:lstStyle>
            <a:lvl1pPr marL="1280160" indent="0">
              <a:buNone/>
              <a:defRPr sz="800" baseline="0">
                <a:solidFill>
                  <a:schemeClr val="bg1">
                    <a:lumMod val="95000"/>
                  </a:schemeClr>
                </a:solidFill>
              </a:defRPr>
            </a:lvl1pPr>
          </a:lstStyle>
          <a:p>
            <a:pPr lvl="0"/>
            <a:r>
              <a:rPr lang="en-US"/>
              <a:t>Click to edit Master text styles</a:t>
            </a:r>
          </a:p>
        </p:txBody>
      </p:sp>
      <p:sp>
        <p:nvSpPr>
          <p:cNvPr id="19" name="Text Placeholder 18"/>
          <p:cNvSpPr>
            <a:spLocks noGrp="1"/>
          </p:cNvSpPr>
          <p:nvPr>
            <p:ph type="body" sz="quarter" idx="12"/>
          </p:nvPr>
        </p:nvSpPr>
        <p:spPr>
          <a:xfrm>
            <a:off x="1" y="4675031"/>
            <a:ext cx="11520867" cy="458944"/>
          </a:xfrm>
          <a:noFill/>
        </p:spPr>
        <p:txBody>
          <a:bodyPr anchor="ctr">
            <a:normAutofit/>
          </a:bodyPr>
          <a:lstStyle>
            <a:lvl1pPr marL="3017520" indent="0" algn="r" defTabSz="1188720">
              <a:buNone/>
              <a:defRPr sz="1600" b="0" baseline="0">
                <a:solidFill>
                  <a:schemeClr val="bg1"/>
                </a:solidFill>
                <a:latin typeface="Franklin Gothic Medium" panose="020B0603020102020204" pitchFamily="34" charset="0"/>
              </a:defRPr>
            </a:lvl1pPr>
          </a:lstStyle>
          <a:p>
            <a:pPr lvl="0"/>
            <a:r>
              <a:rPr lang="en-US"/>
              <a:t>Click to edit Master text styles</a:t>
            </a:r>
          </a:p>
        </p:txBody>
      </p:sp>
      <p:cxnSp>
        <p:nvCxnSpPr>
          <p:cNvPr id="10" name="Straight Connector 9"/>
          <p:cNvCxnSpPr/>
          <p:nvPr userDrawn="1"/>
        </p:nvCxnSpPr>
        <p:spPr>
          <a:xfrm>
            <a:off x="0" y="5161078"/>
            <a:ext cx="12192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0" y="1"/>
            <a:ext cx="12192000" cy="1227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2"/>
          <p:cNvSpPr>
            <a:spLocks noGrp="1"/>
          </p:cNvSpPr>
          <p:nvPr>
            <p:ph type="body" sz="quarter" idx="13" hasCustomPrompt="1"/>
          </p:nvPr>
        </p:nvSpPr>
        <p:spPr>
          <a:xfrm>
            <a:off x="-1" y="729892"/>
            <a:ext cx="8295443" cy="1003300"/>
          </a:xfrm>
          <a:custGeom>
            <a:avLst/>
            <a:gdLst>
              <a:gd name="connsiteX0" fmla="*/ 0 w 5556250"/>
              <a:gd name="connsiteY0" fmla="*/ 0 h 1003300"/>
              <a:gd name="connsiteX1" fmla="*/ 5389030 w 5556250"/>
              <a:gd name="connsiteY1" fmla="*/ 0 h 1003300"/>
              <a:gd name="connsiteX2" fmla="*/ 5556250 w 5556250"/>
              <a:gd name="connsiteY2" fmla="*/ 167220 h 1003300"/>
              <a:gd name="connsiteX3" fmla="*/ 5556250 w 5556250"/>
              <a:gd name="connsiteY3" fmla="*/ 1003300 h 1003300"/>
              <a:gd name="connsiteX4" fmla="*/ 0 w 5556250"/>
              <a:gd name="connsiteY4" fmla="*/ 1003300 h 1003300"/>
              <a:gd name="connsiteX5" fmla="*/ 0 w 5556250"/>
              <a:gd name="connsiteY5" fmla="*/ 0 h 1003300"/>
              <a:gd name="connsiteX0" fmla="*/ 0 w 5556250"/>
              <a:gd name="connsiteY0" fmla="*/ 0 h 1003300"/>
              <a:gd name="connsiteX1" fmla="*/ 5389030 w 5556250"/>
              <a:gd name="connsiteY1" fmla="*/ 0 h 1003300"/>
              <a:gd name="connsiteX2" fmla="*/ 5556250 w 5556250"/>
              <a:gd name="connsiteY2" fmla="*/ 122433 h 1003300"/>
              <a:gd name="connsiteX3" fmla="*/ 5556250 w 5556250"/>
              <a:gd name="connsiteY3" fmla="*/ 1003300 h 1003300"/>
              <a:gd name="connsiteX4" fmla="*/ 0 w 5556250"/>
              <a:gd name="connsiteY4" fmla="*/ 1003300 h 1003300"/>
              <a:gd name="connsiteX5" fmla="*/ 0 w 5556250"/>
              <a:gd name="connsiteY5" fmla="*/ 0 h 1003300"/>
              <a:gd name="connsiteX0" fmla="*/ 0 w 5556250"/>
              <a:gd name="connsiteY0" fmla="*/ 0 h 1003300"/>
              <a:gd name="connsiteX1" fmla="*/ 5441281 w 5556250"/>
              <a:gd name="connsiteY1" fmla="*/ 0 h 1003300"/>
              <a:gd name="connsiteX2" fmla="*/ 5556250 w 5556250"/>
              <a:gd name="connsiteY2" fmla="*/ 122433 h 1003300"/>
              <a:gd name="connsiteX3" fmla="*/ 5556250 w 5556250"/>
              <a:gd name="connsiteY3" fmla="*/ 1003300 h 1003300"/>
              <a:gd name="connsiteX4" fmla="*/ 0 w 5556250"/>
              <a:gd name="connsiteY4" fmla="*/ 1003300 h 1003300"/>
              <a:gd name="connsiteX5" fmla="*/ 0 w 5556250"/>
              <a:gd name="connsiteY5" fmla="*/ 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6250" h="1003300">
                <a:moveTo>
                  <a:pt x="0" y="0"/>
                </a:moveTo>
                <a:lnTo>
                  <a:pt x="5441281" y="0"/>
                </a:lnTo>
                <a:cubicBezTo>
                  <a:pt x="5533634" y="0"/>
                  <a:pt x="5556250" y="30080"/>
                  <a:pt x="5556250" y="122433"/>
                </a:cubicBezTo>
                <a:lnTo>
                  <a:pt x="5556250" y="1003300"/>
                </a:lnTo>
                <a:lnTo>
                  <a:pt x="0" y="1003300"/>
                </a:lnTo>
                <a:lnTo>
                  <a:pt x="0" y="0"/>
                </a:lnTo>
                <a:close/>
              </a:path>
            </a:pathLst>
          </a:custGeom>
          <a:gradFill>
            <a:gsLst>
              <a:gs pos="0">
                <a:srgbClr val="002D56"/>
              </a:gs>
              <a:gs pos="100000">
                <a:srgbClr val="003478"/>
              </a:gs>
            </a:gsLst>
            <a:lin ang="0" scaled="1"/>
          </a:gradFill>
        </p:spPr>
        <p:txBody>
          <a:bodyPr anchor="ctr">
            <a:normAutofit/>
          </a:bodyPr>
          <a:lstStyle>
            <a:lvl1pPr marL="320040" indent="0">
              <a:buFont typeface="Arial" panose="020B0604020202020204" pitchFamily="34" charset="0"/>
              <a:buNone/>
              <a:defRPr sz="2800" baseline="0">
                <a:solidFill>
                  <a:schemeClr val="bg1"/>
                </a:solidFill>
                <a:latin typeface="Franklin Gothic Medium" panose="020B0603020102020204" pitchFamily="34" charset="0"/>
              </a:defRPr>
            </a:lvl1pPr>
          </a:lstStyle>
          <a:p>
            <a:pPr lvl="0"/>
            <a:r>
              <a:rPr lang="en-US" sz="2400" dirty="0">
                <a:latin typeface="Franklin Gothic Medium" panose="020B0603020102020204" pitchFamily="34" charset="0"/>
              </a:rPr>
              <a:t>Click to add title</a:t>
            </a:r>
            <a:endParaRPr lang="en-US" dirty="0"/>
          </a:p>
        </p:txBody>
      </p:sp>
      <p:sp>
        <p:nvSpPr>
          <p:cNvPr id="21" name="Rectangle 20"/>
          <p:cNvSpPr/>
          <p:nvPr userDrawn="1"/>
        </p:nvSpPr>
        <p:spPr>
          <a:xfrm>
            <a:off x="-1" y="5161078"/>
            <a:ext cx="12192000" cy="13645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Picture Placeholder 4"/>
          <p:cNvSpPr>
            <a:spLocks noGrp="1" noChangeAspect="1"/>
          </p:cNvSpPr>
          <p:nvPr userDrawn="1">
            <p:ph type="pic" sz="quarter" idx="11" hasCustomPrompt="1"/>
          </p:nvPr>
        </p:nvSpPr>
        <p:spPr>
          <a:xfrm>
            <a:off x="567875" y="3130320"/>
            <a:ext cx="3205228" cy="3051060"/>
          </a:xfrm>
          <a:prstGeom prst="ellipse">
            <a:avLst/>
          </a:prstGeom>
          <a:solidFill>
            <a:schemeClr val="bg1">
              <a:lumMod val="85000"/>
            </a:schemeClr>
          </a:solidFill>
          <a:ln w="76200">
            <a:solidFill>
              <a:schemeClr val="bg1"/>
            </a:solid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solidFill>
                  <a:schemeClr val="bg1">
                    <a:lumMod val="50000"/>
                  </a:schemeClr>
                </a:solidFill>
                <a:latin typeface="Franklin Gothic Medium" panose="020B0603020102020204" pitchFamily="34" charset="0"/>
              </a:defRPr>
            </a:lvl1pPr>
          </a:lstStyle>
          <a:p>
            <a:r>
              <a:rPr lang="en-US" dirty="0"/>
              <a:t>Click to isert picture</a:t>
            </a:r>
          </a:p>
        </p:txBody>
      </p:sp>
      <p:sp>
        <p:nvSpPr>
          <p:cNvPr id="22" name="Text Placeholder 11"/>
          <p:cNvSpPr>
            <a:spLocks noGrp="1"/>
          </p:cNvSpPr>
          <p:nvPr userDrawn="1">
            <p:ph type="body" sz="quarter" idx="16"/>
          </p:nvPr>
        </p:nvSpPr>
        <p:spPr>
          <a:xfrm>
            <a:off x="3856753" y="5188182"/>
            <a:ext cx="7664115" cy="1223504"/>
          </a:xfrm>
        </p:spPr>
        <p:txBody>
          <a:bodyPr>
            <a:normAutofit/>
          </a:bodyPr>
          <a:lstStyle>
            <a:lvl1pPr marL="0" indent="0" algn="r">
              <a:spcBef>
                <a:spcPts val="200"/>
              </a:spcBef>
              <a:buNone/>
              <a:defRPr sz="1600">
                <a:solidFill>
                  <a:schemeClr val="bg1"/>
                </a:solidFill>
              </a:defRPr>
            </a:lvl1pPr>
          </a:lstStyle>
          <a:p>
            <a:pPr lvl="0"/>
            <a:r>
              <a:rPr lang="en-US" dirty="0"/>
              <a:t>Click to edit Master text styles</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0518" y="81815"/>
            <a:ext cx="1810350" cy="1146150"/>
          </a:xfrm>
          <a:prstGeom prst="rect">
            <a:avLst/>
          </a:prstGeom>
        </p:spPr>
      </p:pic>
    </p:spTree>
    <p:extLst>
      <p:ext uri="{BB962C8B-B14F-4D97-AF65-F5344CB8AC3E}">
        <p14:creationId xmlns:p14="http://schemas.microsoft.com/office/powerpoint/2010/main" val="240225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 Blue outlin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1"/>
            <a:ext cx="12192000" cy="6523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sp>
        <p:nvSpPr>
          <p:cNvPr id="2" name="Title 1"/>
          <p:cNvSpPr>
            <a:spLocks noGrp="1"/>
          </p:cNvSpPr>
          <p:nvPr>
            <p:ph type="title"/>
          </p:nvPr>
        </p:nvSpPr>
        <p:spPr>
          <a:xfrm>
            <a:off x="838200" y="1864995"/>
            <a:ext cx="5408112" cy="1279462"/>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8200" y="3144457"/>
            <a:ext cx="5408112" cy="2928732"/>
          </a:xfrm>
        </p:spPr>
        <p:txBody>
          <a:bodyPr>
            <a:normAutofit/>
          </a:bodyPr>
          <a:lstStyle>
            <a:lvl1pPr marL="0" indent="0">
              <a:buNone/>
              <a:defRPr sz="3000">
                <a:solidFill>
                  <a:schemeClr val="bg1"/>
                </a:solidFill>
              </a:defRPr>
            </a:lvl1pPr>
            <a:lvl2pPr>
              <a:defRPr sz="2200">
                <a:solidFill>
                  <a:schemeClr val="tx1">
                    <a:lumMod val="75000"/>
                    <a:lumOff val="25000"/>
                  </a:schemeClr>
                </a:solidFill>
              </a:defRPr>
            </a:lvl2pPr>
            <a:lvl3pPr>
              <a:defRPr sz="2200">
                <a:solidFill>
                  <a:schemeClr val="tx1">
                    <a:lumMod val="75000"/>
                    <a:lumOff val="25000"/>
                  </a:schemeClr>
                </a:solidFill>
              </a:defRPr>
            </a:lvl3pPr>
            <a:lvl4pPr>
              <a:defRPr sz="2200">
                <a:solidFill>
                  <a:schemeClr val="tx1">
                    <a:lumMod val="75000"/>
                    <a:lumOff val="25000"/>
                  </a:schemeClr>
                </a:solidFill>
              </a:defRPr>
            </a:lvl4pPr>
            <a:lvl5pPr>
              <a:defRPr sz="2200">
                <a:solidFill>
                  <a:schemeClr val="tx1">
                    <a:lumMod val="75000"/>
                    <a:lumOff val="25000"/>
                  </a:schemeClr>
                </a:solidFill>
              </a:defRPr>
            </a:lvl5pPr>
          </a:lstStyle>
          <a:p>
            <a:pPr lvl="0"/>
            <a:r>
              <a:rPr lang="en-US" dirty="0"/>
              <a:t>Click to edit Master text styles</a:t>
            </a:r>
          </a:p>
        </p:txBody>
      </p:sp>
      <p:sp>
        <p:nvSpPr>
          <p:cNvPr id="7" name="Picture Placeholder 6"/>
          <p:cNvSpPr>
            <a:spLocks noGrp="1"/>
          </p:cNvSpPr>
          <p:nvPr>
            <p:ph type="pic" sz="quarter" idx="13" hasCustomPrompt="1"/>
          </p:nvPr>
        </p:nvSpPr>
        <p:spPr>
          <a:xfrm>
            <a:off x="6458626" y="-1472604"/>
            <a:ext cx="6719634" cy="6457497"/>
          </a:xfrm>
          <a:prstGeom prst="ellipse">
            <a:avLst/>
          </a:prstGeom>
          <a:ln w="76200">
            <a:solidFill>
              <a:srgbClr val="5D89B4"/>
            </a:solid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85000"/>
                  </a:schemeClr>
                </a:solidFill>
                <a:latin typeface="Franklin Gothic Medium" panose="020B0603020102020204" pitchFamily="34" charset="0"/>
              </a:defRPr>
            </a:lvl1pPr>
          </a:lstStyle>
          <a:p>
            <a:r>
              <a:rPr lang="en-US" dirty="0"/>
              <a:t>Click to insert picture</a:t>
            </a:r>
          </a:p>
        </p:txBody>
      </p:sp>
      <p:pic>
        <p:nvPicPr>
          <p:cNvPr id="10" name="Picture 9" descr="Text, logo&#10;&#10;Description automatically generated">
            <a:extLst>
              <a:ext uri="{FF2B5EF4-FFF2-40B4-BE49-F238E27FC236}">
                <a16:creationId xmlns:a16="http://schemas.microsoft.com/office/drawing/2014/main" id="{B4403228-B953-40BC-BCE2-42DE662AFC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826" y="165029"/>
            <a:ext cx="3531936" cy="1308750"/>
          </a:xfrm>
          <a:prstGeom prst="rect">
            <a:avLst/>
          </a:prstGeom>
        </p:spPr>
      </p:pic>
    </p:spTree>
    <p:extLst>
      <p:ext uri="{BB962C8B-B14F-4D97-AF65-F5344CB8AC3E}">
        <p14:creationId xmlns:p14="http://schemas.microsoft.com/office/powerpoint/2010/main" val="258273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 Green outline">
    <p:spTree>
      <p:nvGrpSpPr>
        <p:cNvPr id="1" name=""/>
        <p:cNvGrpSpPr/>
        <p:nvPr/>
      </p:nvGrpSpPr>
      <p:grpSpPr>
        <a:xfrm>
          <a:off x="0" y="0"/>
          <a:ext cx="0" cy="0"/>
          <a:chOff x="0" y="0"/>
          <a:chExt cx="0" cy="0"/>
        </a:xfrm>
      </p:grpSpPr>
      <p:sp>
        <p:nvSpPr>
          <p:cNvPr id="4" name="Rectangle 3"/>
          <p:cNvSpPr/>
          <p:nvPr userDrawn="1"/>
        </p:nvSpPr>
        <p:spPr>
          <a:xfrm>
            <a:off x="1" y="1"/>
            <a:ext cx="12192000" cy="65230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1864995"/>
            <a:ext cx="5408112" cy="1279462"/>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8200" y="3144457"/>
            <a:ext cx="5408112" cy="2928732"/>
          </a:xfrm>
        </p:spPr>
        <p:txBody>
          <a:bodyPr>
            <a:normAutofit/>
          </a:bodyPr>
          <a:lstStyle>
            <a:lvl1pPr marL="0" indent="0">
              <a:buNone/>
              <a:defRPr sz="3000">
                <a:solidFill>
                  <a:schemeClr val="bg1"/>
                </a:solidFill>
              </a:defRPr>
            </a:lvl1pPr>
            <a:lvl2pPr>
              <a:defRPr sz="2200">
                <a:solidFill>
                  <a:schemeClr val="tx1">
                    <a:lumMod val="75000"/>
                    <a:lumOff val="25000"/>
                  </a:schemeClr>
                </a:solidFill>
              </a:defRPr>
            </a:lvl2pPr>
            <a:lvl3pPr>
              <a:defRPr sz="2200">
                <a:solidFill>
                  <a:schemeClr val="tx1">
                    <a:lumMod val="75000"/>
                    <a:lumOff val="25000"/>
                  </a:schemeClr>
                </a:solidFill>
              </a:defRPr>
            </a:lvl3pPr>
            <a:lvl4pPr>
              <a:defRPr sz="2200">
                <a:solidFill>
                  <a:schemeClr val="tx1">
                    <a:lumMod val="75000"/>
                    <a:lumOff val="25000"/>
                  </a:schemeClr>
                </a:solidFill>
              </a:defRPr>
            </a:lvl4pPr>
            <a:lvl5pPr>
              <a:defRPr sz="2200">
                <a:solidFill>
                  <a:schemeClr val="tx1">
                    <a:lumMod val="75000"/>
                    <a:lumOff val="25000"/>
                  </a:schemeClr>
                </a:solidFill>
              </a:defRPr>
            </a:lvl5pPr>
          </a:lstStyle>
          <a:p>
            <a:pPr lvl="0"/>
            <a:r>
              <a:rPr lang="en-US" dirty="0"/>
              <a:t>Click to edit Master text styles</a:t>
            </a:r>
          </a:p>
        </p:txBody>
      </p:sp>
      <p:sp>
        <p:nvSpPr>
          <p:cNvPr id="7" name="Picture Placeholder 6"/>
          <p:cNvSpPr>
            <a:spLocks noGrp="1"/>
          </p:cNvSpPr>
          <p:nvPr>
            <p:ph type="pic" sz="quarter" idx="13" hasCustomPrompt="1"/>
          </p:nvPr>
        </p:nvSpPr>
        <p:spPr>
          <a:xfrm>
            <a:off x="6934797" y="-1083245"/>
            <a:ext cx="6552006" cy="6117257"/>
          </a:xfrm>
          <a:prstGeom prst="ellipse">
            <a:avLst/>
          </a:prstGeom>
          <a:ln w="76200">
            <a:solidFill>
              <a:srgbClr val="7A9C49"/>
            </a:solid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85000"/>
                  </a:schemeClr>
                </a:solidFill>
                <a:latin typeface="Franklin Gothic Medium" panose="020B0603020102020204" pitchFamily="34" charset="0"/>
              </a:defRPr>
            </a:lvl1pPr>
          </a:lstStyle>
          <a:p>
            <a:r>
              <a:rPr lang="en-US" dirty="0"/>
              <a:t>Click to insert picture</a:t>
            </a:r>
          </a:p>
        </p:txBody>
      </p:sp>
      <p:sp>
        <p:nvSpPr>
          <p:cNvPr id="9" name="Slide Number Placeholder 20"/>
          <p:cNvSpPr>
            <a:spLocks noGrp="1"/>
          </p:cNvSpPr>
          <p:nvPr>
            <p:ph type="sldNum" sz="quarter" idx="4"/>
          </p:nvPr>
        </p:nvSpPr>
        <p:spPr>
          <a:xfrm>
            <a:off x="8839200" y="6523049"/>
            <a:ext cx="27432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10" name="Footer Placeholder 21"/>
          <p:cNvSpPr>
            <a:spLocks noGrp="1"/>
          </p:cNvSpPr>
          <p:nvPr>
            <p:ph type="ftr" sz="quarter" idx="3"/>
          </p:nvPr>
        </p:nvSpPr>
        <p:spPr>
          <a:xfrm>
            <a:off x="609600" y="6523050"/>
            <a:ext cx="41148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r>
              <a:rPr lang="en-US" dirty="0"/>
              <a:t>Savannah Harbor Expansion Project</a:t>
            </a:r>
          </a:p>
        </p:txBody>
      </p:sp>
      <p:pic>
        <p:nvPicPr>
          <p:cNvPr id="12" name="Picture 11" descr="Text, logo&#10;&#10;Description automatically generated">
            <a:extLst>
              <a:ext uri="{FF2B5EF4-FFF2-40B4-BE49-F238E27FC236}">
                <a16:creationId xmlns:a16="http://schemas.microsoft.com/office/drawing/2014/main" id="{27638F86-C3CC-4310-9A5C-2765FD91C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826" y="165029"/>
            <a:ext cx="3531936" cy="1308750"/>
          </a:xfrm>
          <a:prstGeom prst="rect">
            <a:avLst/>
          </a:prstGeom>
        </p:spPr>
      </p:pic>
    </p:spTree>
    <p:extLst>
      <p:ext uri="{BB962C8B-B14F-4D97-AF65-F5344CB8AC3E}">
        <p14:creationId xmlns:p14="http://schemas.microsoft.com/office/powerpoint/2010/main" val="380520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 Orange outline">
    <p:spTree>
      <p:nvGrpSpPr>
        <p:cNvPr id="1" name=""/>
        <p:cNvGrpSpPr/>
        <p:nvPr/>
      </p:nvGrpSpPr>
      <p:grpSpPr>
        <a:xfrm>
          <a:off x="0" y="0"/>
          <a:ext cx="0" cy="0"/>
          <a:chOff x="0" y="0"/>
          <a:chExt cx="0" cy="0"/>
        </a:xfrm>
      </p:grpSpPr>
      <p:sp>
        <p:nvSpPr>
          <p:cNvPr id="9" name="Slide Number Placeholder 20"/>
          <p:cNvSpPr>
            <a:spLocks noGrp="1"/>
          </p:cNvSpPr>
          <p:nvPr>
            <p:ph type="sldNum" sz="quarter" idx="4"/>
          </p:nvPr>
        </p:nvSpPr>
        <p:spPr>
          <a:xfrm>
            <a:off x="8839200" y="6523049"/>
            <a:ext cx="27432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sp>
        <p:nvSpPr>
          <p:cNvPr id="20" name="Content Placeholder 2"/>
          <p:cNvSpPr>
            <a:spLocks noGrp="1"/>
          </p:cNvSpPr>
          <p:nvPr>
            <p:ph idx="1"/>
          </p:nvPr>
        </p:nvSpPr>
        <p:spPr>
          <a:xfrm>
            <a:off x="1016000" y="3078163"/>
            <a:ext cx="7721600" cy="1247961"/>
          </a:xfrm>
        </p:spPr>
        <p:txBody>
          <a:bodyPr>
            <a:normAutofit/>
          </a:bodyPr>
          <a:lstStyle>
            <a:lvl1pPr marL="0" indent="0">
              <a:spcAft>
                <a:spcPts val="0"/>
              </a:spcAft>
              <a:buClr>
                <a:schemeClr val="tx2"/>
              </a:buClr>
              <a:buFont typeface="Franklin Gothic Book" panose="020B0503020102020204" pitchFamily="34" charset="0"/>
              <a:buNone/>
              <a:defRPr sz="3000">
                <a:solidFill>
                  <a:schemeClr val="bg1"/>
                </a:solidFill>
              </a:defRPr>
            </a:lvl1pPr>
            <a:lvl2pPr marL="742950" indent="-285750">
              <a:spcBef>
                <a:spcPts val="0"/>
              </a:spcBef>
              <a:buClr>
                <a:schemeClr val="tx2"/>
              </a:buClr>
              <a:buSzPct val="100000"/>
              <a:buFont typeface="Franklin Gothic Book" panose="020B0503020102020204" pitchFamily="34" charset="0"/>
              <a:buChar cha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dirty="0"/>
              <a:t>Click to edit Master text styles</a:t>
            </a:r>
          </a:p>
        </p:txBody>
      </p:sp>
      <p:sp>
        <p:nvSpPr>
          <p:cNvPr id="21" name="Title 7"/>
          <p:cNvSpPr>
            <a:spLocks noGrp="1"/>
          </p:cNvSpPr>
          <p:nvPr>
            <p:ph type="title"/>
          </p:nvPr>
        </p:nvSpPr>
        <p:spPr>
          <a:xfrm>
            <a:off x="1016000" y="2149144"/>
            <a:ext cx="7721600" cy="975057"/>
          </a:xfrm>
        </p:spPr>
        <p:txBody>
          <a:bodyPr>
            <a:normAutofit/>
          </a:bodyPr>
          <a:lstStyle>
            <a:lvl1pPr>
              <a:defRPr sz="3200"/>
            </a:lvl1pPr>
          </a:lstStyle>
          <a:p>
            <a:r>
              <a:rPr lang="en-US" dirty="0"/>
              <a:t>Click to edit Master title style</a:t>
            </a:r>
          </a:p>
        </p:txBody>
      </p:sp>
      <p:pic>
        <p:nvPicPr>
          <p:cNvPr id="10" name="Picture 9" descr="Text, logo&#10;&#10;Description automatically generated">
            <a:extLst>
              <a:ext uri="{FF2B5EF4-FFF2-40B4-BE49-F238E27FC236}">
                <a16:creationId xmlns:a16="http://schemas.microsoft.com/office/drawing/2014/main" id="{B3D7DC10-B9CD-4D4C-9BC6-766B2A763F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2334" y="173821"/>
            <a:ext cx="3531936" cy="1308750"/>
          </a:xfrm>
          <a:prstGeom prst="rect">
            <a:avLst/>
          </a:prstGeom>
        </p:spPr>
      </p:pic>
    </p:spTree>
    <p:extLst>
      <p:ext uri="{BB962C8B-B14F-4D97-AF65-F5344CB8AC3E}">
        <p14:creationId xmlns:p14="http://schemas.microsoft.com/office/powerpoint/2010/main" val="64454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609600" y="1360715"/>
            <a:ext cx="10972800" cy="4953000"/>
          </a:xfrm>
        </p:spPr>
        <p:txBody>
          <a:bodyPr/>
          <a:lstStyle>
            <a:lvl2pPr>
              <a:spcBef>
                <a:spcPts val="400"/>
              </a:spcBef>
              <a:defRPr/>
            </a:lvl2pPr>
            <a:lvl3pPr>
              <a:spcBef>
                <a:spcPts val="600"/>
              </a:spcBef>
              <a:defRPr/>
            </a:lvl3pPr>
            <a:lvl4pPr>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p:txBody>
          <a:bodyPr/>
          <a:lstStyle/>
          <a:p>
            <a:r>
              <a:rPr lang="en-US" dirty="0"/>
              <a:t>Click to edit Master title style</a:t>
            </a:r>
          </a:p>
        </p:txBody>
      </p:sp>
      <p:sp>
        <p:nvSpPr>
          <p:cNvPr id="13" name="Slide Number Placeholder 20"/>
          <p:cNvSpPr>
            <a:spLocks noGrp="1"/>
          </p:cNvSpPr>
          <p:nvPr>
            <p:ph type="sldNum" sz="quarter" idx="4"/>
          </p:nvPr>
        </p:nvSpPr>
        <p:spPr>
          <a:xfrm>
            <a:off x="8839200" y="6523049"/>
            <a:ext cx="27432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14" name="Footer Placeholder 21"/>
          <p:cNvSpPr>
            <a:spLocks noGrp="1"/>
          </p:cNvSpPr>
          <p:nvPr>
            <p:ph type="ftr" sz="quarter" idx="3"/>
          </p:nvPr>
        </p:nvSpPr>
        <p:spPr>
          <a:xfrm>
            <a:off x="609600" y="6523050"/>
            <a:ext cx="41148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r>
              <a:rPr lang="en-US" dirty="0"/>
              <a:t>Coosa-North Georgia 303(d) Analysis</a:t>
            </a:r>
          </a:p>
        </p:txBody>
      </p:sp>
    </p:spTree>
    <p:extLst>
      <p:ext uri="{BB962C8B-B14F-4D97-AF65-F5344CB8AC3E}">
        <p14:creationId xmlns:p14="http://schemas.microsoft.com/office/powerpoint/2010/main" val="119740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2086" y="1360715"/>
            <a:ext cx="5352881" cy="4942114"/>
          </a:xfrm>
        </p:spPr>
        <p:txBody>
          <a:bodyPr/>
          <a:lstStyle>
            <a:lvl2pPr>
              <a:spcBef>
                <a:spcPts val="40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86715" y="1360715"/>
            <a:ext cx="5410200" cy="4942114"/>
          </a:xfrm>
        </p:spPr>
        <p:txBody>
          <a:bodyPr/>
          <a:lstStyle>
            <a:lvl2pPr>
              <a:spcBef>
                <a:spcPts val="40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20"/>
          <p:cNvSpPr>
            <a:spLocks noGrp="1"/>
          </p:cNvSpPr>
          <p:nvPr>
            <p:ph type="sldNum" sz="quarter" idx="4"/>
          </p:nvPr>
        </p:nvSpPr>
        <p:spPr>
          <a:xfrm>
            <a:off x="8839200" y="6523049"/>
            <a:ext cx="27432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6" name="Footer Placeholder 21"/>
          <p:cNvSpPr>
            <a:spLocks noGrp="1"/>
          </p:cNvSpPr>
          <p:nvPr>
            <p:ph type="ftr" sz="quarter" idx="3"/>
          </p:nvPr>
        </p:nvSpPr>
        <p:spPr>
          <a:xfrm>
            <a:off x="609600" y="6523050"/>
            <a:ext cx="41148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r>
              <a:rPr lang="en-US" dirty="0"/>
              <a:t>Coosa-North Georgia 303(d) Analysis</a:t>
            </a:r>
          </a:p>
        </p:txBody>
      </p:sp>
    </p:spTree>
    <p:extLst>
      <p:ext uri="{BB962C8B-B14F-4D97-AF65-F5344CB8AC3E}">
        <p14:creationId xmlns:p14="http://schemas.microsoft.com/office/powerpoint/2010/main" val="418052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Picture Placeholder 4"/>
          <p:cNvSpPr>
            <a:spLocks noGrp="1"/>
          </p:cNvSpPr>
          <p:nvPr>
            <p:ph type="pic" sz="quarter" idx="13" hasCustomPrompt="1"/>
          </p:nvPr>
        </p:nvSpPr>
        <p:spPr>
          <a:xfrm>
            <a:off x="838201" y="1726566"/>
            <a:ext cx="3184313" cy="2388235"/>
          </a:xfrm>
          <a:prstGeom prst="ellipse">
            <a:avLst/>
          </a:pr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6" name="Content Placeholder 5"/>
          <p:cNvSpPr>
            <a:spLocks noGrp="1"/>
          </p:cNvSpPr>
          <p:nvPr>
            <p:ph sz="quarter" idx="14"/>
          </p:nvPr>
        </p:nvSpPr>
        <p:spPr>
          <a:xfrm>
            <a:off x="4525434" y="1566862"/>
            <a:ext cx="6828367" cy="46491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20"/>
          <p:cNvSpPr>
            <a:spLocks noGrp="1"/>
          </p:cNvSpPr>
          <p:nvPr>
            <p:ph type="sldNum" sz="quarter" idx="4"/>
          </p:nvPr>
        </p:nvSpPr>
        <p:spPr>
          <a:xfrm>
            <a:off x="8839200" y="6523049"/>
            <a:ext cx="27432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8" name="Footer Placeholder 21"/>
          <p:cNvSpPr>
            <a:spLocks noGrp="1"/>
          </p:cNvSpPr>
          <p:nvPr>
            <p:ph type="ftr" sz="quarter" idx="3"/>
          </p:nvPr>
        </p:nvSpPr>
        <p:spPr>
          <a:xfrm>
            <a:off x="609600" y="6523050"/>
            <a:ext cx="41148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r>
              <a:rPr lang="en-US" dirty="0"/>
              <a:t>Coosa-North Georgia 303(d) Analysis</a:t>
            </a:r>
          </a:p>
        </p:txBody>
      </p:sp>
    </p:spTree>
    <p:extLst>
      <p:ext uri="{BB962C8B-B14F-4D97-AF65-F5344CB8AC3E}">
        <p14:creationId xmlns:p14="http://schemas.microsoft.com/office/powerpoint/2010/main" val="158331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Picture Placeholder 4"/>
          <p:cNvSpPr>
            <a:spLocks noGrp="1"/>
          </p:cNvSpPr>
          <p:nvPr>
            <p:ph type="pic" sz="quarter" idx="13" hasCustomPrompt="1"/>
          </p:nvPr>
        </p:nvSpPr>
        <p:spPr>
          <a:xfrm>
            <a:off x="838201" y="1726565"/>
            <a:ext cx="3184313" cy="3405505"/>
          </a:xfrm>
          <a:custGeom>
            <a:avLst/>
            <a:gdLst>
              <a:gd name="connsiteX0" fmla="*/ 0 w 2388235"/>
              <a:gd name="connsiteY0" fmla="*/ 0 h 2388235"/>
              <a:gd name="connsiteX1" fmla="*/ 1990188 w 2388235"/>
              <a:gd name="connsiteY1" fmla="*/ 0 h 2388235"/>
              <a:gd name="connsiteX2" fmla="*/ 2388235 w 2388235"/>
              <a:gd name="connsiteY2" fmla="*/ 3980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3980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2837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235653 h 2388235"/>
              <a:gd name="connsiteX3" fmla="*/ 2388235 w 2388235"/>
              <a:gd name="connsiteY3" fmla="*/ 2388235 h 2388235"/>
              <a:gd name="connsiteX4" fmla="*/ 0 w 2388235"/>
              <a:gd name="connsiteY4" fmla="*/ 2388235 h 2388235"/>
              <a:gd name="connsiteX5" fmla="*/ 0 w 2388235"/>
              <a:gd name="connsiteY5" fmla="*/ 0 h 238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8235" h="2388235">
                <a:moveTo>
                  <a:pt x="0" y="0"/>
                </a:moveTo>
                <a:lnTo>
                  <a:pt x="2150208" y="0"/>
                </a:lnTo>
                <a:cubicBezTo>
                  <a:pt x="2370043" y="0"/>
                  <a:pt x="2388235" y="15818"/>
                  <a:pt x="2388235" y="235653"/>
                </a:cubicBezTo>
                <a:lnTo>
                  <a:pt x="2388235" y="2388235"/>
                </a:lnTo>
                <a:lnTo>
                  <a:pt x="0" y="2388235"/>
                </a:lnTo>
                <a:lnTo>
                  <a:pt x="0" y="0"/>
                </a:lnTo>
                <a:close/>
              </a:path>
            </a:pathLst>
          </a:cu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6" name="Content Placeholder 5"/>
          <p:cNvSpPr>
            <a:spLocks noGrp="1"/>
          </p:cNvSpPr>
          <p:nvPr>
            <p:ph sz="quarter" idx="14"/>
          </p:nvPr>
        </p:nvSpPr>
        <p:spPr>
          <a:xfrm>
            <a:off x="4525434" y="1566864"/>
            <a:ext cx="6828367" cy="46588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20"/>
          <p:cNvSpPr>
            <a:spLocks noGrp="1"/>
          </p:cNvSpPr>
          <p:nvPr>
            <p:ph type="sldNum" sz="quarter" idx="4"/>
          </p:nvPr>
        </p:nvSpPr>
        <p:spPr>
          <a:xfrm>
            <a:off x="8839200" y="6523049"/>
            <a:ext cx="27432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8" name="Footer Placeholder 21"/>
          <p:cNvSpPr>
            <a:spLocks noGrp="1"/>
          </p:cNvSpPr>
          <p:nvPr>
            <p:ph type="ftr" sz="quarter" idx="3"/>
          </p:nvPr>
        </p:nvSpPr>
        <p:spPr>
          <a:xfrm>
            <a:off x="609600" y="6523050"/>
            <a:ext cx="41148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r>
              <a:rPr lang="en-US" dirty="0"/>
              <a:t>Coosa-North Georgia 303(d) Analysis</a:t>
            </a:r>
          </a:p>
        </p:txBody>
      </p:sp>
    </p:spTree>
    <p:extLst>
      <p:ext uri="{BB962C8B-B14F-4D97-AF65-F5344CB8AC3E}">
        <p14:creationId xmlns:p14="http://schemas.microsoft.com/office/powerpoint/2010/main" val="1503702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Picture Placeholder 4"/>
          <p:cNvSpPr>
            <a:spLocks noGrp="1"/>
          </p:cNvSpPr>
          <p:nvPr>
            <p:ph type="pic" sz="quarter" idx="13" hasCustomPrompt="1"/>
          </p:nvPr>
        </p:nvSpPr>
        <p:spPr>
          <a:xfrm>
            <a:off x="853441" y="1577976"/>
            <a:ext cx="1934633" cy="1579993"/>
          </a:xfrm>
          <a:prstGeom prst="rect">
            <a:avLst/>
          </a:pr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6" name="Picture Placeholder 4"/>
          <p:cNvSpPr>
            <a:spLocks noGrp="1"/>
          </p:cNvSpPr>
          <p:nvPr>
            <p:ph type="pic" sz="quarter" idx="14" hasCustomPrompt="1"/>
          </p:nvPr>
        </p:nvSpPr>
        <p:spPr>
          <a:xfrm>
            <a:off x="2915921" y="1577975"/>
            <a:ext cx="1934633" cy="1579993"/>
          </a:xfrm>
          <a:custGeom>
            <a:avLst/>
            <a:gdLst>
              <a:gd name="connsiteX0" fmla="*/ 0 w 2388235"/>
              <a:gd name="connsiteY0" fmla="*/ 0 h 2388235"/>
              <a:gd name="connsiteX1" fmla="*/ 1990188 w 2388235"/>
              <a:gd name="connsiteY1" fmla="*/ 0 h 2388235"/>
              <a:gd name="connsiteX2" fmla="*/ 2388235 w 2388235"/>
              <a:gd name="connsiteY2" fmla="*/ 3980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3980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283747 h 2388235"/>
              <a:gd name="connsiteX3" fmla="*/ 2388235 w 2388235"/>
              <a:gd name="connsiteY3" fmla="*/ 2388235 h 2388235"/>
              <a:gd name="connsiteX4" fmla="*/ 0 w 2388235"/>
              <a:gd name="connsiteY4" fmla="*/ 2388235 h 2388235"/>
              <a:gd name="connsiteX5" fmla="*/ 0 w 2388235"/>
              <a:gd name="connsiteY5" fmla="*/ 0 h 2388235"/>
              <a:gd name="connsiteX0" fmla="*/ 0 w 2388235"/>
              <a:gd name="connsiteY0" fmla="*/ 0 h 2388235"/>
              <a:gd name="connsiteX1" fmla="*/ 2150208 w 2388235"/>
              <a:gd name="connsiteY1" fmla="*/ 0 h 2388235"/>
              <a:gd name="connsiteX2" fmla="*/ 2388235 w 2388235"/>
              <a:gd name="connsiteY2" fmla="*/ 235653 h 2388235"/>
              <a:gd name="connsiteX3" fmla="*/ 2388235 w 2388235"/>
              <a:gd name="connsiteY3" fmla="*/ 2388235 h 2388235"/>
              <a:gd name="connsiteX4" fmla="*/ 0 w 2388235"/>
              <a:gd name="connsiteY4" fmla="*/ 2388235 h 2388235"/>
              <a:gd name="connsiteX5" fmla="*/ 0 w 2388235"/>
              <a:gd name="connsiteY5" fmla="*/ 0 h 238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8235" h="2388235">
                <a:moveTo>
                  <a:pt x="0" y="0"/>
                </a:moveTo>
                <a:lnTo>
                  <a:pt x="2150208" y="0"/>
                </a:lnTo>
                <a:cubicBezTo>
                  <a:pt x="2370043" y="0"/>
                  <a:pt x="2388235" y="15818"/>
                  <a:pt x="2388235" y="235653"/>
                </a:cubicBezTo>
                <a:lnTo>
                  <a:pt x="2388235" y="2388235"/>
                </a:lnTo>
                <a:lnTo>
                  <a:pt x="0" y="2388235"/>
                </a:lnTo>
                <a:lnTo>
                  <a:pt x="0" y="0"/>
                </a:lnTo>
                <a:close/>
              </a:path>
            </a:pathLst>
          </a:cu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7" name="Picture Placeholder 4"/>
          <p:cNvSpPr>
            <a:spLocks noGrp="1"/>
          </p:cNvSpPr>
          <p:nvPr>
            <p:ph type="pic" sz="quarter" idx="15" hasCustomPrompt="1"/>
          </p:nvPr>
        </p:nvSpPr>
        <p:spPr>
          <a:xfrm>
            <a:off x="834392" y="3268980"/>
            <a:ext cx="1934633" cy="1581912"/>
          </a:xfrm>
          <a:prstGeom prst="rect">
            <a:avLst/>
          </a:pr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8" name="Picture Placeholder 4"/>
          <p:cNvSpPr>
            <a:spLocks noGrp="1"/>
          </p:cNvSpPr>
          <p:nvPr>
            <p:ph type="pic" sz="quarter" idx="16" hasCustomPrompt="1"/>
          </p:nvPr>
        </p:nvSpPr>
        <p:spPr>
          <a:xfrm>
            <a:off x="2915921" y="3268979"/>
            <a:ext cx="1934633" cy="1581912"/>
          </a:xfrm>
          <a:prstGeom prst="rect">
            <a:avLst/>
          </a:prstGeom>
        </p:spPr>
        <p:txBody>
          <a:bodyPr anchor="ctr">
            <a:normAutofit/>
          </a:bodyPr>
          <a:lstStyle>
            <a:lvl1pPr marL="0" indent="0" algn="ctr">
              <a:buNone/>
              <a:defRPr sz="1200">
                <a:solidFill>
                  <a:schemeClr val="bg1">
                    <a:lumMod val="50000"/>
                  </a:schemeClr>
                </a:solidFill>
                <a:latin typeface="Franklin Gothic Medium" panose="020B0603020102020204" pitchFamily="34" charset="0"/>
              </a:defRPr>
            </a:lvl1pPr>
          </a:lstStyle>
          <a:p>
            <a:r>
              <a:rPr lang="en-US" dirty="0"/>
              <a:t>Click to insert picture</a:t>
            </a:r>
          </a:p>
        </p:txBody>
      </p:sp>
      <p:sp>
        <p:nvSpPr>
          <p:cNvPr id="11" name="Content Placeholder 10"/>
          <p:cNvSpPr>
            <a:spLocks noGrp="1"/>
          </p:cNvSpPr>
          <p:nvPr>
            <p:ph sz="quarter" idx="17"/>
          </p:nvPr>
        </p:nvSpPr>
        <p:spPr>
          <a:xfrm>
            <a:off x="5304367" y="1566863"/>
            <a:ext cx="6049433" cy="4629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20"/>
          <p:cNvSpPr>
            <a:spLocks noGrp="1"/>
          </p:cNvSpPr>
          <p:nvPr>
            <p:ph type="sldNum" sz="quarter" idx="4"/>
          </p:nvPr>
        </p:nvSpPr>
        <p:spPr>
          <a:xfrm>
            <a:off x="8839200" y="6523049"/>
            <a:ext cx="27432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10" name="Footer Placeholder 21"/>
          <p:cNvSpPr>
            <a:spLocks noGrp="1"/>
          </p:cNvSpPr>
          <p:nvPr>
            <p:ph type="ftr" sz="quarter" idx="3"/>
          </p:nvPr>
        </p:nvSpPr>
        <p:spPr>
          <a:xfrm>
            <a:off x="609600" y="6523050"/>
            <a:ext cx="41148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r>
              <a:rPr lang="en-US" dirty="0"/>
              <a:t>Coosa-North Georgia 303(d) Analysis</a:t>
            </a:r>
          </a:p>
        </p:txBody>
      </p:sp>
    </p:spTree>
    <p:extLst>
      <p:ext uri="{BB962C8B-B14F-4D97-AF65-F5344CB8AC3E}">
        <p14:creationId xmlns:p14="http://schemas.microsoft.com/office/powerpoint/2010/main" val="218314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
        <p:nvSpPr>
          <p:cNvPr id="5" name="Text Placeholder 2"/>
          <p:cNvSpPr>
            <a:spLocks noGrp="1"/>
          </p:cNvSpPr>
          <p:nvPr>
            <p:ph type="body" idx="1"/>
          </p:nvPr>
        </p:nvSpPr>
        <p:spPr>
          <a:xfrm>
            <a:off x="587894" y="1369802"/>
            <a:ext cx="5330657" cy="823912"/>
          </a:xfrm>
        </p:spPr>
        <p:txBody>
          <a:bodyPr anchor="b"/>
          <a:lstStyle>
            <a:lvl1pPr marL="0" indent="0">
              <a:buNone/>
              <a:defRPr sz="2400" b="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3"/>
          <p:cNvSpPr>
            <a:spLocks noGrp="1"/>
          </p:cNvSpPr>
          <p:nvPr>
            <p:ph sz="half" idx="2"/>
          </p:nvPr>
        </p:nvSpPr>
        <p:spPr>
          <a:xfrm>
            <a:off x="587894" y="2210649"/>
            <a:ext cx="5330657" cy="4046217"/>
          </a:xfrm>
        </p:spPr>
        <p:txBody>
          <a:bodyPr/>
          <a:lstStyle>
            <a:lvl2pPr>
              <a:spcBef>
                <a:spcPts val="40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4"/>
          <p:cNvSpPr>
            <a:spLocks noGrp="1"/>
          </p:cNvSpPr>
          <p:nvPr>
            <p:ph type="body" sz="quarter" idx="3"/>
          </p:nvPr>
        </p:nvSpPr>
        <p:spPr>
          <a:xfrm>
            <a:off x="6172198" y="1369802"/>
            <a:ext cx="5410201" cy="823912"/>
          </a:xfrm>
        </p:spPr>
        <p:txBody>
          <a:bodyPr anchor="b"/>
          <a:lstStyle>
            <a:lvl1pPr marL="0" indent="0">
              <a:buNone/>
              <a:defRPr sz="2400" b="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5"/>
          <p:cNvSpPr>
            <a:spLocks noGrp="1"/>
          </p:cNvSpPr>
          <p:nvPr>
            <p:ph sz="quarter" idx="4"/>
          </p:nvPr>
        </p:nvSpPr>
        <p:spPr>
          <a:xfrm>
            <a:off x="6172201" y="2210649"/>
            <a:ext cx="5410199" cy="4046217"/>
          </a:xfrm>
        </p:spPr>
        <p:txBody>
          <a:bodyPr/>
          <a:lstStyle>
            <a:lvl2pPr>
              <a:spcBef>
                <a:spcPts val="40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20"/>
          <p:cNvSpPr>
            <a:spLocks noGrp="1"/>
          </p:cNvSpPr>
          <p:nvPr>
            <p:ph type="sldNum" sz="quarter" idx="10"/>
          </p:nvPr>
        </p:nvSpPr>
        <p:spPr>
          <a:xfrm>
            <a:off x="8839200" y="6523049"/>
            <a:ext cx="27432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10" name="Footer Placeholder 21"/>
          <p:cNvSpPr>
            <a:spLocks noGrp="1"/>
          </p:cNvSpPr>
          <p:nvPr>
            <p:ph type="ftr" sz="quarter" idx="11"/>
          </p:nvPr>
        </p:nvSpPr>
        <p:spPr>
          <a:xfrm>
            <a:off x="609600" y="6523050"/>
            <a:ext cx="41148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r>
              <a:rPr lang="en-US" dirty="0"/>
              <a:t>Coosa-North Georgia 303(d) Analysis</a:t>
            </a:r>
          </a:p>
        </p:txBody>
      </p:sp>
    </p:spTree>
    <p:extLst>
      <p:ext uri="{BB962C8B-B14F-4D97-AF65-F5344CB8AC3E}">
        <p14:creationId xmlns:p14="http://schemas.microsoft.com/office/powerpoint/2010/main" val="2877163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0"/>
          <p:cNvSpPr>
            <a:spLocks noGrp="1"/>
          </p:cNvSpPr>
          <p:nvPr>
            <p:ph type="sldNum" sz="quarter" idx="4"/>
          </p:nvPr>
        </p:nvSpPr>
        <p:spPr>
          <a:xfrm>
            <a:off x="8839200" y="6523049"/>
            <a:ext cx="27432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4" name="Footer Placeholder 21"/>
          <p:cNvSpPr>
            <a:spLocks noGrp="1"/>
          </p:cNvSpPr>
          <p:nvPr>
            <p:ph type="ftr" sz="quarter" idx="3"/>
          </p:nvPr>
        </p:nvSpPr>
        <p:spPr>
          <a:xfrm>
            <a:off x="609600" y="6523050"/>
            <a:ext cx="41148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r>
              <a:rPr lang="en-US" dirty="0"/>
              <a:t>Coosa-North Georgia 303(d) Analysis</a:t>
            </a:r>
          </a:p>
        </p:txBody>
      </p:sp>
    </p:spTree>
    <p:extLst>
      <p:ext uri="{BB962C8B-B14F-4D97-AF65-F5344CB8AC3E}">
        <p14:creationId xmlns:p14="http://schemas.microsoft.com/office/powerpoint/2010/main" val="4126582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p:cNvSpPr/>
          <p:nvPr userDrawn="1"/>
        </p:nvSpPr>
        <p:spPr>
          <a:xfrm>
            <a:off x="0" y="1"/>
            <a:ext cx="12192000" cy="653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lide Number Placeholder 20"/>
          <p:cNvSpPr>
            <a:spLocks noGrp="1"/>
          </p:cNvSpPr>
          <p:nvPr>
            <p:ph type="sldNum" sz="quarter" idx="4"/>
          </p:nvPr>
        </p:nvSpPr>
        <p:spPr>
          <a:xfrm>
            <a:off x="8839200" y="6523049"/>
            <a:ext cx="27432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5" name="Footer Placeholder 21"/>
          <p:cNvSpPr>
            <a:spLocks noGrp="1"/>
          </p:cNvSpPr>
          <p:nvPr>
            <p:ph type="ftr" sz="quarter" idx="3"/>
          </p:nvPr>
        </p:nvSpPr>
        <p:spPr>
          <a:xfrm>
            <a:off x="609600" y="6523050"/>
            <a:ext cx="41148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r>
              <a:rPr lang="en-US" dirty="0"/>
              <a:t>Coosa-North Georgia 303(d) Analysis</a:t>
            </a:r>
          </a:p>
        </p:txBody>
      </p:sp>
    </p:spTree>
    <p:extLst>
      <p:ext uri="{BB962C8B-B14F-4D97-AF65-F5344CB8AC3E}">
        <p14:creationId xmlns:p14="http://schemas.microsoft.com/office/powerpoint/2010/main" val="323747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 Single Corner Rectangle 4"/>
          <p:cNvSpPr/>
          <p:nvPr userDrawn="1"/>
        </p:nvSpPr>
        <p:spPr>
          <a:xfrm flipV="1">
            <a:off x="1" y="0"/>
            <a:ext cx="9389951" cy="1121614"/>
          </a:xfrm>
          <a:prstGeom prst="round1Rect">
            <a:avLst/>
          </a:prstGeom>
          <a:gradFill>
            <a:gsLst>
              <a:gs pos="28000">
                <a:srgbClr val="002D56"/>
              </a:gs>
              <a:gs pos="0">
                <a:srgbClr val="002D56"/>
              </a:gs>
              <a:gs pos="100000">
                <a:srgbClr val="0356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8" name="Rectangle 17"/>
          <p:cNvSpPr/>
          <p:nvPr userDrawn="1"/>
        </p:nvSpPr>
        <p:spPr>
          <a:xfrm>
            <a:off x="0" y="6583680"/>
            <a:ext cx="12192000" cy="274320"/>
          </a:xfrm>
          <a:prstGeom prst="rect">
            <a:avLst/>
          </a:prstGeom>
          <a:gradFill>
            <a:gsLst>
              <a:gs pos="0">
                <a:srgbClr val="00234E"/>
              </a:gs>
              <a:gs pos="100000">
                <a:srgbClr val="0034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66919" y="154380"/>
            <a:ext cx="8674904" cy="96723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0" y="1333071"/>
            <a:ext cx="10972800" cy="5073518"/>
          </a:xfrm>
          <a:prstGeom prst="rect">
            <a:avLst/>
          </a:prstGeom>
        </p:spPr>
        <p:txBody>
          <a:bodyPr vert="horz" lIns="91440" tIns="45720" rIns="91440" bIns="45720" rtlCol="0">
            <a:normAutofit/>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0" y="6544005"/>
            <a:ext cx="12192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Slide Number Placeholder 20"/>
          <p:cNvSpPr>
            <a:spLocks noGrp="1"/>
          </p:cNvSpPr>
          <p:nvPr>
            <p:ph type="sldNum" sz="quarter" idx="4"/>
          </p:nvPr>
        </p:nvSpPr>
        <p:spPr>
          <a:xfrm>
            <a:off x="8839200" y="6523049"/>
            <a:ext cx="2743200" cy="332284"/>
          </a:xfrm>
          <a:prstGeom prst="rect">
            <a:avLst/>
          </a:prstGeom>
        </p:spPr>
        <p:txBody>
          <a:bodyPr vert="horz" lIns="91440" tIns="45720" rIns="91440" bIns="45720" rtlCol="0" anchor="ctr"/>
          <a:lstStyle>
            <a:lvl1pPr algn="r">
              <a:defRPr sz="900">
                <a:solidFill>
                  <a:schemeClr val="bg1"/>
                </a:solidFill>
                <a:latin typeface="+mn-lt"/>
              </a:defRPr>
            </a:lvl1pPr>
          </a:lstStyle>
          <a:p>
            <a:fld id="{8BA37339-5342-45D3-970F-DEB9E3535962}" type="slidenum">
              <a:rPr lang="en-US" smtClean="0"/>
              <a:pPr/>
              <a:t>‹#›</a:t>
            </a:fld>
            <a:endParaRPr lang="en-US" dirty="0"/>
          </a:p>
        </p:txBody>
      </p:sp>
      <p:sp>
        <p:nvSpPr>
          <p:cNvPr id="22" name="Footer Placeholder 21"/>
          <p:cNvSpPr>
            <a:spLocks noGrp="1"/>
          </p:cNvSpPr>
          <p:nvPr>
            <p:ph type="ftr" sz="quarter" idx="3"/>
          </p:nvPr>
        </p:nvSpPr>
        <p:spPr>
          <a:xfrm>
            <a:off x="609600" y="6523050"/>
            <a:ext cx="4114800" cy="334951"/>
          </a:xfrm>
          <a:prstGeom prst="rect">
            <a:avLst/>
          </a:prstGeom>
        </p:spPr>
        <p:txBody>
          <a:bodyPr vert="horz" lIns="91440" tIns="45720" rIns="91440" bIns="45720" rtlCol="0" anchor="ctr"/>
          <a:lstStyle>
            <a:lvl1pPr algn="l">
              <a:defRPr sz="900" baseline="0">
                <a:solidFill>
                  <a:schemeClr val="bg1"/>
                </a:solidFill>
                <a:latin typeface="Franklin Gothic Book" panose="020B0503020102020204" pitchFamily="34" charset="0"/>
              </a:defRPr>
            </a:lvl1pPr>
          </a:lstStyle>
          <a:p>
            <a:r>
              <a:rPr lang="en-US" dirty="0"/>
              <a:t>Coosa-North Georgia 303(d) Analysis</a:t>
            </a:r>
          </a:p>
        </p:txBody>
      </p:sp>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073775" y="83244"/>
            <a:ext cx="1508625" cy="955125"/>
          </a:xfrm>
          <a:prstGeom prst="rect">
            <a:avLst/>
          </a:prstGeom>
        </p:spPr>
      </p:pic>
    </p:spTree>
    <p:extLst>
      <p:ext uri="{BB962C8B-B14F-4D97-AF65-F5344CB8AC3E}">
        <p14:creationId xmlns:p14="http://schemas.microsoft.com/office/powerpoint/2010/main" val="1829579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7" r:id="rId4"/>
    <p:sldLayoutId id="2147483678" r:id="rId5"/>
    <p:sldLayoutId id="2147483679" r:id="rId6"/>
    <p:sldLayoutId id="2147483674" r:id="rId7"/>
    <p:sldLayoutId id="2147483666" r:id="rId8"/>
    <p:sldLayoutId id="2147483680" r:id="rId9"/>
    <p:sldLayoutId id="2147483673" r:id="rId10"/>
    <p:sldLayoutId id="2147483675" r:id="rId11"/>
    <p:sldLayoutId id="2147483676" r:id="rId12"/>
  </p:sldLayoutIdLst>
  <p:hf hdr="0"/>
  <p:txStyles>
    <p:titleStyle>
      <a:lvl1pPr algn="l" defTabSz="914400" rtl="0" eaLnBrk="1" latinLnBrk="0" hangingPunct="1">
        <a:lnSpc>
          <a:spcPct val="90000"/>
        </a:lnSpc>
        <a:spcBef>
          <a:spcPct val="0"/>
        </a:spcBef>
        <a:buNone/>
        <a:defRPr sz="2800" kern="1200">
          <a:solidFill>
            <a:schemeClr val="bg1"/>
          </a:solidFill>
          <a:latin typeface="Franklin Gothic Medium" panose="020B0603020102020204" pitchFamily="34" charset="0"/>
          <a:ea typeface="+mj-ea"/>
          <a:cs typeface="+mj-cs"/>
        </a:defRPr>
      </a:lvl1pPr>
    </p:titleStyle>
    <p:bodyStyle>
      <a:lvl1pPr marL="274320" indent="-274320" algn="l" defTabSz="914400" rtl="0" eaLnBrk="1" latinLnBrk="0" hangingPunct="1">
        <a:lnSpc>
          <a:spcPct val="100000"/>
        </a:lnSpc>
        <a:spcBef>
          <a:spcPts val="1000"/>
        </a:spcBef>
        <a:spcAft>
          <a:spcPts val="0"/>
        </a:spcAft>
        <a:buClr>
          <a:schemeClr val="tx1">
            <a:lumMod val="90000"/>
            <a:lumOff val="10000"/>
          </a:schemeClr>
        </a:buClr>
        <a:buSzPct val="105000"/>
        <a:buFont typeface="Franklin Gothic Book" panose="020B0503020102020204" pitchFamily="34" charset="0"/>
        <a:buChar char="•"/>
        <a:defRPr sz="2300" kern="1200" baseline="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200"/>
        </a:spcBef>
        <a:buClr>
          <a:schemeClr val="accent5"/>
        </a:buClr>
        <a:buFont typeface="Franklin Gothic Book" panose="020B0503020102020204" pitchFamily="34" charset="0"/>
        <a:buChar char="▪"/>
        <a:defRPr sz="2100" kern="1200" baseline="0">
          <a:solidFill>
            <a:schemeClr val="tx1"/>
          </a:solidFill>
          <a:latin typeface="Franklin Gothic Book" panose="020B0503020102020204" pitchFamily="34" charset="0"/>
          <a:ea typeface="+mn-ea"/>
          <a:cs typeface="+mn-cs"/>
        </a:defRPr>
      </a:lvl2pPr>
      <a:lvl3pPr marL="1143000" indent="-182880" algn="l" defTabSz="914400" rtl="0" eaLnBrk="1" latinLnBrk="0" hangingPunct="1">
        <a:lnSpc>
          <a:spcPct val="90000"/>
        </a:lnSpc>
        <a:spcBef>
          <a:spcPts val="200"/>
        </a:spcBef>
        <a:buClr>
          <a:schemeClr val="accent5"/>
        </a:buClr>
        <a:buFont typeface="Franklin Gothic Book" panose="020B0503020102020204" pitchFamily="34" charset="0"/>
        <a:buChar char="–"/>
        <a:defRPr sz="1800" kern="1200" baseline="0">
          <a:solidFill>
            <a:schemeClr val="tx1"/>
          </a:solidFill>
          <a:latin typeface="Franklin Gothic Book" panose="020B0503020102020204" pitchFamily="34" charset="0"/>
          <a:ea typeface="+mn-ea"/>
          <a:cs typeface="+mn-cs"/>
        </a:defRPr>
      </a:lvl3pPr>
      <a:lvl4pPr marL="1600200" indent="-182880" algn="l" defTabSz="914400" rtl="0" eaLnBrk="1" latinLnBrk="0" hangingPunct="1">
        <a:lnSpc>
          <a:spcPct val="90000"/>
        </a:lnSpc>
        <a:spcBef>
          <a:spcPts val="200"/>
        </a:spcBef>
        <a:buClr>
          <a:schemeClr val="accent5"/>
        </a:buClr>
        <a:buFont typeface="Franklin Gothic Book" panose="020B0503020102020204" pitchFamily="34" charset="0"/>
        <a:buChar char="–"/>
        <a:defRPr sz="1800" kern="1200" baseline="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75000"/>
              <a:lumOff val="25000"/>
            </a:schemeClr>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torymaps.arcgis.com/stories/b1bcca63dc3a432bbbb7832ab1cac1df"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tree, outdoor, person, river&#10;&#10;Description automatically generated">
            <a:extLst>
              <a:ext uri="{FF2B5EF4-FFF2-40B4-BE49-F238E27FC236}">
                <a16:creationId xmlns:a16="http://schemas.microsoft.com/office/drawing/2014/main" id="{CC5ADA39-DF9F-447F-B626-E823B89C223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Text Placeholder 2"/>
          <p:cNvSpPr>
            <a:spLocks noGrp="1"/>
          </p:cNvSpPr>
          <p:nvPr>
            <p:ph type="body" sz="quarter" idx="15"/>
          </p:nvPr>
        </p:nvSpPr>
        <p:spPr>
          <a:xfrm>
            <a:off x="0" y="4458789"/>
            <a:ext cx="12192000" cy="675186"/>
          </a:xfrm>
        </p:spPr>
        <p:txBody>
          <a:bodyPr/>
          <a:lstStyle/>
          <a:p>
            <a:endParaRPr lang="en-US" dirty="0"/>
          </a:p>
        </p:txBody>
      </p:sp>
      <p:sp>
        <p:nvSpPr>
          <p:cNvPr id="4" name="Text Placeholder 3"/>
          <p:cNvSpPr>
            <a:spLocks noGrp="1"/>
          </p:cNvSpPr>
          <p:nvPr>
            <p:ph type="body" sz="quarter" idx="12"/>
          </p:nvPr>
        </p:nvSpPr>
        <p:spPr>
          <a:xfrm>
            <a:off x="1" y="4554583"/>
            <a:ext cx="11520867" cy="579392"/>
          </a:xfrm>
        </p:spPr>
        <p:txBody>
          <a:bodyPr>
            <a:noAutofit/>
          </a:bodyPr>
          <a:lstStyle/>
          <a:p>
            <a:pPr>
              <a:lnSpc>
                <a:spcPct val="120000"/>
              </a:lnSpc>
              <a:spcBef>
                <a:spcPts val="0"/>
              </a:spcBef>
            </a:pPr>
            <a:r>
              <a:rPr lang="en-US" dirty="0"/>
              <a:t>2021 North Georgia Water Resources Partnership Annual Meeting</a:t>
            </a:r>
          </a:p>
          <a:p>
            <a:pPr>
              <a:lnSpc>
                <a:spcPct val="120000"/>
              </a:lnSpc>
              <a:spcBef>
                <a:spcPts val="0"/>
              </a:spcBef>
            </a:pPr>
            <a:r>
              <a:rPr lang="en-US" dirty="0"/>
              <a:t>Educational Seminar</a:t>
            </a:r>
          </a:p>
        </p:txBody>
      </p:sp>
      <p:sp>
        <p:nvSpPr>
          <p:cNvPr id="7" name="Text Placeholder 6"/>
          <p:cNvSpPr>
            <a:spLocks noGrp="1"/>
          </p:cNvSpPr>
          <p:nvPr>
            <p:ph type="body" sz="quarter" idx="16"/>
          </p:nvPr>
        </p:nvSpPr>
        <p:spPr/>
        <p:txBody>
          <a:bodyPr/>
          <a:lstStyle/>
          <a:p>
            <a:r>
              <a:rPr lang="en-US" dirty="0"/>
              <a:t>Erin Lincoln, PH</a:t>
            </a:r>
          </a:p>
          <a:p>
            <a:r>
              <a:rPr lang="en-US" dirty="0"/>
              <a:t>Natalie Postel, PE</a:t>
            </a:r>
          </a:p>
          <a:p>
            <a:r>
              <a:rPr lang="en-US" dirty="0"/>
              <a:t>April 28, 2021</a:t>
            </a:r>
          </a:p>
        </p:txBody>
      </p:sp>
      <p:pic>
        <p:nvPicPr>
          <p:cNvPr id="9" name="Picture Placeholder 8" descr="A picture containing outdoor, tree, person, person&#10;&#10;Description automatically generated">
            <a:extLst>
              <a:ext uri="{FF2B5EF4-FFF2-40B4-BE49-F238E27FC236}">
                <a16:creationId xmlns:a16="http://schemas.microsoft.com/office/drawing/2014/main" id="{23CAA2A4-F838-49E5-98C0-CA4C0606A9F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Text Placeholder 4"/>
          <p:cNvSpPr>
            <a:spLocks noGrp="1"/>
          </p:cNvSpPr>
          <p:nvPr>
            <p:ph type="body" sz="quarter" idx="13"/>
          </p:nvPr>
        </p:nvSpPr>
        <p:spPr>
          <a:xfrm>
            <a:off x="-1" y="729892"/>
            <a:ext cx="9046347" cy="1003300"/>
          </a:xfrm>
        </p:spPr>
        <p:txBody>
          <a:bodyPr>
            <a:normAutofit/>
          </a:bodyPr>
          <a:lstStyle/>
          <a:p>
            <a:r>
              <a:rPr lang="en-US" dirty="0"/>
              <a:t>Coosa-North Georgia 303(d) Listed Streams</a:t>
            </a:r>
          </a:p>
        </p:txBody>
      </p:sp>
    </p:spTree>
    <p:extLst>
      <p:ext uri="{BB962C8B-B14F-4D97-AF65-F5344CB8AC3E}">
        <p14:creationId xmlns:p14="http://schemas.microsoft.com/office/powerpoint/2010/main" val="1002984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1320B71C-90EF-4E2E-82C5-E99720C1BA4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693333" y="1360488"/>
            <a:ext cx="8805333" cy="4953000"/>
          </a:xfrm>
          <a:prstGeom prst="rect">
            <a:avLst/>
          </a:prstGeom>
        </p:spPr>
      </p:pic>
      <p:sp>
        <p:nvSpPr>
          <p:cNvPr id="7" name="Title 6">
            <a:extLst>
              <a:ext uri="{FF2B5EF4-FFF2-40B4-BE49-F238E27FC236}">
                <a16:creationId xmlns:a16="http://schemas.microsoft.com/office/drawing/2014/main" id="{794A3539-6381-4DCA-8EE4-E953ADD49417}"/>
              </a:ext>
            </a:extLst>
          </p:cNvPr>
          <p:cNvSpPr>
            <a:spLocks noGrp="1"/>
          </p:cNvSpPr>
          <p:nvPr>
            <p:ph type="title"/>
          </p:nvPr>
        </p:nvSpPr>
        <p:spPr/>
        <p:txBody>
          <a:bodyPr>
            <a:normAutofit fontScale="90000"/>
          </a:bodyPr>
          <a:lstStyle/>
          <a:p>
            <a:r>
              <a:rPr lang="en-US" dirty="0"/>
              <a:t>ArcGIS StoryMap</a:t>
            </a:r>
            <a:br>
              <a:rPr lang="en-US" dirty="0"/>
            </a:br>
            <a:r>
              <a:rPr lang="en-US" dirty="0">
                <a:solidFill>
                  <a:schemeClr val="accent6">
                    <a:lumMod val="10000"/>
                    <a:lumOff val="90000"/>
                  </a:schemeClr>
                </a:solidFill>
                <a:hlinkClick r:id="rId3">
                  <a:extLst>
                    <a:ext uri="{A12FA001-AC4F-418D-AE19-62706E023703}">
                      <ahyp:hlinkClr xmlns:ahyp="http://schemas.microsoft.com/office/drawing/2018/hyperlinkcolor" val="tx"/>
                    </a:ext>
                  </a:extLst>
                </a:hlinkClick>
              </a:rPr>
              <a:t>Coosa-North Georgia 303 (d) Listed Streams (arcgis.com)</a:t>
            </a:r>
            <a:endParaRPr lang="en-US" dirty="0">
              <a:solidFill>
                <a:schemeClr val="accent6">
                  <a:lumMod val="10000"/>
                  <a:lumOff val="90000"/>
                </a:schemeClr>
              </a:solidFill>
            </a:endParaRPr>
          </a:p>
        </p:txBody>
      </p:sp>
      <p:sp>
        <p:nvSpPr>
          <p:cNvPr id="2" name="Slide Number Placeholder 1">
            <a:extLst>
              <a:ext uri="{FF2B5EF4-FFF2-40B4-BE49-F238E27FC236}">
                <a16:creationId xmlns:a16="http://schemas.microsoft.com/office/drawing/2014/main" id="{F303E44F-BDCB-45AF-90E1-BA3913030E17}"/>
              </a:ext>
            </a:extLst>
          </p:cNvPr>
          <p:cNvSpPr>
            <a:spLocks noGrp="1"/>
          </p:cNvSpPr>
          <p:nvPr>
            <p:ph type="sldNum" sz="quarter" idx="4"/>
          </p:nvPr>
        </p:nvSpPr>
        <p:spPr/>
        <p:txBody>
          <a:bodyPr/>
          <a:lstStyle/>
          <a:p>
            <a:fld id="{8BA37339-5342-45D3-970F-DEB9E3535962}" type="slidenum">
              <a:rPr lang="en-US" smtClean="0"/>
              <a:pPr/>
              <a:t>10</a:t>
            </a:fld>
            <a:endParaRPr lang="en-US" dirty="0"/>
          </a:p>
        </p:txBody>
      </p:sp>
      <p:sp>
        <p:nvSpPr>
          <p:cNvPr id="3" name="Footer Placeholder 2">
            <a:extLst>
              <a:ext uri="{FF2B5EF4-FFF2-40B4-BE49-F238E27FC236}">
                <a16:creationId xmlns:a16="http://schemas.microsoft.com/office/drawing/2014/main" id="{2EE994AE-8904-44F1-8E2D-4F3212527CF5}"/>
              </a:ext>
            </a:extLst>
          </p:cNvPr>
          <p:cNvSpPr>
            <a:spLocks noGrp="1"/>
          </p:cNvSpPr>
          <p:nvPr>
            <p:ph type="ftr" sz="quarter" idx="3"/>
          </p:nvPr>
        </p:nvSpPr>
        <p:spPr/>
        <p:txBody>
          <a:bodyPr/>
          <a:lstStyle/>
          <a:p>
            <a:r>
              <a:rPr lang="en-US" dirty="0"/>
              <a:t>Coosa-North Georgia 303(d) Analysis</a:t>
            </a:r>
          </a:p>
        </p:txBody>
      </p:sp>
    </p:spTree>
    <p:extLst>
      <p:ext uri="{BB962C8B-B14F-4D97-AF65-F5344CB8AC3E}">
        <p14:creationId xmlns:p14="http://schemas.microsoft.com/office/powerpoint/2010/main" val="1940679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6B66B89-3C90-412E-879D-0E37D2553651}"/>
              </a:ext>
            </a:extLst>
          </p:cNvPr>
          <p:cNvSpPr>
            <a:spLocks noGrp="1"/>
          </p:cNvSpPr>
          <p:nvPr>
            <p:ph idx="1"/>
          </p:nvPr>
        </p:nvSpPr>
        <p:spPr/>
        <p:txBody>
          <a:bodyPr/>
          <a:lstStyle/>
          <a:p>
            <a:endParaRPr lang="en-US" dirty="0"/>
          </a:p>
        </p:txBody>
      </p:sp>
      <p:sp>
        <p:nvSpPr>
          <p:cNvPr id="2" name="Title 1">
            <a:extLst>
              <a:ext uri="{FF2B5EF4-FFF2-40B4-BE49-F238E27FC236}">
                <a16:creationId xmlns:a16="http://schemas.microsoft.com/office/drawing/2014/main" id="{3576A0D6-7257-43CB-A76A-E5CFC1ACA741}"/>
              </a:ext>
            </a:extLst>
          </p:cNvPr>
          <p:cNvSpPr>
            <a:spLocks noGrp="1"/>
          </p:cNvSpPr>
          <p:nvPr>
            <p:ph type="title"/>
          </p:nvPr>
        </p:nvSpPr>
        <p:spPr/>
        <p:txBody>
          <a:bodyPr/>
          <a:lstStyle/>
          <a:p>
            <a:r>
              <a:rPr lang="en-US" dirty="0"/>
              <a:t>Prioritization Tool Development</a:t>
            </a:r>
          </a:p>
        </p:txBody>
      </p:sp>
    </p:spTree>
    <p:extLst>
      <p:ext uri="{BB962C8B-B14F-4D97-AF65-F5344CB8AC3E}">
        <p14:creationId xmlns:p14="http://schemas.microsoft.com/office/powerpoint/2010/main" val="3160784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DC3942-BAB1-4152-8BBB-A51A2F76F3F5}"/>
              </a:ext>
            </a:extLst>
          </p:cNvPr>
          <p:cNvSpPr>
            <a:spLocks noGrp="1"/>
          </p:cNvSpPr>
          <p:nvPr>
            <p:ph sz="quarter" idx="13"/>
          </p:nvPr>
        </p:nvSpPr>
        <p:spPr/>
        <p:txBody>
          <a:bodyPr/>
          <a:lstStyle/>
          <a:p>
            <a:r>
              <a:rPr lang="en-US" dirty="0"/>
              <a:t>Assessed current 303(d) listed stream for fecal/biota impairments</a:t>
            </a:r>
          </a:p>
          <a:p>
            <a:r>
              <a:rPr lang="en-US" dirty="0"/>
              <a:t>Stream Health Assessment</a:t>
            </a:r>
          </a:p>
          <a:p>
            <a:pPr lvl="1"/>
            <a:r>
              <a:rPr lang="en-US" dirty="0"/>
              <a:t>25 factors and metrics to assess land use, human impacts, and water quality </a:t>
            </a:r>
          </a:p>
          <a:p>
            <a:pPr lvl="1"/>
            <a:r>
              <a:rPr lang="en-US" dirty="0"/>
              <a:t>Metrics scored using weighted average based on data quality and client concerns</a:t>
            </a:r>
          </a:p>
          <a:p>
            <a:pPr lvl="1"/>
            <a:r>
              <a:rPr lang="en-US" dirty="0"/>
              <a:t>Streams receive scores from 1 to 10, 10 being ‘healthy’</a:t>
            </a:r>
          </a:p>
          <a:p>
            <a:r>
              <a:rPr lang="en-US" dirty="0"/>
              <a:t>Prioritization Assessment</a:t>
            </a:r>
          </a:p>
          <a:p>
            <a:pPr lvl="1"/>
            <a:r>
              <a:rPr lang="en-US" dirty="0"/>
              <a:t>7 prioritization metrics to assess opportunities for delisting of stream segments</a:t>
            </a:r>
          </a:p>
          <a:p>
            <a:pPr lvl="1"/>
            <a:r>
              <a:rPr lang="en-US" dirty="0"/>
              <a:t>Prioritized reaches with high restoration/preservation potential based on current health, watershed size, ecological significance, and funding opportunities</a:t>
            </a:r>
          </a:p>
          <a:p>
            <a:pPr lvl="1"/>
            <a:r>
              <a:rPr lang="en-US" dirty="0"/>
              <a:t>Metrics scored using weighted average based data quality and client concerns</a:t>
            </a:r>
          </a:p>
          <a:p>
            <a:pPr lvl="1"/>
            <a:r>
              <a:rPr lang="en-US" dirty="0"/>
              <a:t>Streams receive scores from 1 to 10, 10 being ‘high priority’</a:t>
            </a:r>
          </a:p>
          <a:p>
            <a:pPr lvl="1"/>
            <a:endParaRPr lang="en-US" dirty="0"/>
          </a:p>
          <a:p>
            <a:pPr lvl="1"/>
            <a:endParaRPr lang="en-US" dirty="0"/>
          </a:p>
        </p:txBody>
      </p:sp>
      <p:sp>
        <p:nvSpPr>
          <p:cNvPr id="3" name="Title 2">
            <a:extLst>
              <a:ext uri="{FF2B5EF4-FFF2-40B4-BE49-F238E27FC236}">
                <a16:creationId xmlns:a16="http://schemas.microsoft.com/office/drawing/2014/main" id="{EEFA98EE-B1D6-43E7-A661-8A5B900EDFD5}"/>
              </a:ext>
            </a:extLst>
          </p:cNvPr>
          <p:cNvSpPr>
            <a:spLocks noGrp="1"/>
          </p:cNvSpPr>
          <p:nvPr>
            <p:ph type="title"/>
          </p:nvPr>
        </p:nvSpPr>
        <p:spPr/>
        <p:txBody>
          <a:bodyPr/>
          <a:lstStyle/>
          <a:p>
            <a:r>
              <a:rPr lang="en-US" dirty="0"/>
              <a:t>Prioritization Tool</a:t>
            </a:r>
          </a:p>
        </p:txBody>
      </p:sp>
      <p:sp>
        <p:nvSpPr>
          <p:cNvPr id="4" name="Slide Number Placeholder 3">
            <a:extLst>
              <a:ext uri="{FF2B5EF4-FFF2-40B4-BE49-F238E27FC236}">
                <a16:creationId xmlns:a16="http://schemas.microsoft.com/office/drawing/2014/main" id="{5F3CA8C7-D79F-4FE6-B19A-FE382D6ECFCC}"/>
              </a:ext>
            </a:extLst>
          </p:cNvPr>
          <p:cNvSpPr>
            <a:spLocks noGrp="1"/>
          </p:cNvSpPr>
          <p:nvPr>
            <p:ph type="sldNum" sz="quarter" idx="4"/>
          </p:nvPr>
        </p:nvSpPr>
        <p:spPr/>
        <p:txBody>
          <a:bodyPr/>
          <a:lstStyle/>
          <a:p>
            <a:fld id="{8BA37339-5342-45D3-970F-DEB9E3535962}" type="slidenum">
              <a:rPr lang="en-US" smtClean="0"/>
              <a:pPr/>
              <a:t>12</a:t>
            </a:fld>
            <a:endParaRPr lang="en-US" dirty="0"/>
          </a:p>
        </p:txBody>
      </p:sp>
      <p:sp>
        <p:nvSpPr>
          <p:cNvPr id="5" name="Footer Placeholder 4">
            <a:extLst>
              <a:ext uri="{FF2B5EF4-FFF2-40B4-BE49-F238E27FC236}">
                <a16:creationId xmlns:a16="http://schemas.microsoft.com/office/drawing/2014/main" id="{33A98E07-53D1-4EEA-99A1-FD9F384B59C1}"/>
              </a:ext>
            </a:extLst>
          </p:cNvPr>
          <p:cNvSpPr>
            <a:spLocks noGrp="1"/>
          </p:cNvSpPr>
          <p:nvPr>
            <p:ph type="ftr" sz="quarter" idx="3"/>
          </p:nvPr>
        </p:nvSpPr>
        <p:spPr/>
        <p:txBody>
          <a:bodyPr/>
          <a:lstStyle/>
          <a:p>
            <a:r>
              <a:rPr lang="en-US" dirty="0"/>
              <a:t>Coosa-North Georgia 303(d) Analysis</a:t>
            </a:r>
          </a:p>
        </p:txBody>
      </p:sp>
    </p:spTree>
    <p:extLst>
      <p:ext uri="{BB962C8B-B14F-4D97-AF65-F5344CB8AC3E}">
        <p14:creationId xmlns:p14="http://schemas.microsoft.com/office/powerpoint/2010/main" val="1907510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6F70E6-24C4-43E5-809F-6F1E0453CA5C}"/>
              </a:ext>
            </a:extLst>
          </p:cNvPr>
          <p:cNvSpPr>
            <a:spLocks noGrp="1"/>
          </p:cNvSpPr>
          <p:nvPr>
            <p:ph type="sldNum" sz="quarter" idx="4"/>
          </p:nvPr>
        </p:nvSpPr>
        <p:spPr/>
        <p:txBody>
          <a:bodyPr/>
          <a:lstStyle/>
          <a:p>
            <a:fld id="{8BA37339-5342-45D3-970F-DEB9E3535962}" type="slidenum">
              <a:rPr lang="en-US" smtClean="0"/>
              <a:pPr/>
              <a:t>13</a:t>
            </a:fld>
            <a:endParaRPr lang="en-US" dirty="0"/>
          </a:p>
        </p:txBody>
      </p:sp>
      <p:sp>
        <p:nvSpPr>
          <p:cNvPr id="3" name="Footer Placeholder 2">
            <a:extLst>
              <a:ext uri="{FF2B5EF4-FFF2-40B4-BE49-F238E27FC236}">
                <a16:creationId xmlns:a16="http://schemas.microsoft.com/office/drawing/2014/main" id="{65B5503B-27F2-4A34-8A78-05D74F99FF07}"/>
              </a:ext>
            </a:extLst>
          </p:cNvPr>
          <p:cNvSpPr>
            <a:spLocks noGrp="1"/>
          </p:cNvSpPr>
          <p:nvPr>
            <p:ph type="ftr" sz="quarter" idx="3"/>
          </p:nvPr>
        </p:nvSpPr>
        <p:spPr/>
        <p:txBody>
          <a:bodyPr/>
          <a:lstStyle/>
          <a:p>
            <a:r>
              <a:rPr lang="en-US" dirty="0"/>
              <a:t>Coosa-North Georgia 303(d) Analysis</a:t>
            </a:r>
          </a:p>
        </p:txBody>
      </p:sp>
      <p:pic>
        <p:nvPicPr>
          <p:cNvPr id="5" name="Picture 4">
            <a:extLst>
              <a:ext uri="{FF2B5EF4-FFF2-40B4-BE49-F238E27FC236}">
                <a16:creationId xmlns:a16="http://schemas.microsoft.com/office/drawing/2014/main" id="{6C126570-3D4E-40AB-AA87-DCF9C25EF3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79711" y="4977979"/>
            <a:ext cx="8032577" cy="1536192"/>
          </a:xfrm>
          <a:prstGeom prst="rect">
            <a:avLst/>
          </a:prstGeom>
        </p:spPr>
      </p:pic>
      <p:pic>
        <p:nvPicPr>
          <p:cNvPr id="6" name="Picture 5">
            <a:extLst>
              <a:ext uri="{FF2B5EF4-FFF2-40B4-BE49-F238E27FC236}">
                <a16:creationId xmlns:a16="http://schemas.microsoft.com/office/drawing/2014/main" id="{A7C5CA01-538B-43AE-A320-88886DF544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57273" y="128315"/>
            <a:ext cx="7865616" cy="4803784"/>
          </a:xfrm>
          <a:prstGeom prst="rect">
            <a:avLst/>
          </a:prstGeom>
        </p:spPr>
      </p:pic>
    </p:spTree>
    <p:extLst>
      <p:ext uri="{BB962C8B-B14F-4D97-AF65-F5344CB8AC3E}">
        <p14:creationId xmlns:p14="http://schemas.microsoft.com/office/powerpoint/2010/main" val="1761966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580DD6-DAF8-4E3D-87D2-B1F53D6F196B}"/>
              </a:ext>
            </a:extLst>
          </p:cNvPr>
          <p:cNvSpPr>
            <a:spLocks noGrp="1"/>
          </p:cNvSpPr>
          <p:nvPr>
            <p:ph type="title"/>
          </p:nvPr>
        </p:nvSpPr>
        <p:spPr/>
        <p:txBody>
          <a:bodyPr/>
          <a:lstStyle/>
          <a:p>
            <a:r>
              <a:rPr lang="en-US" dirty="0"/>
              <a:t>Stream Health Metrics</a:t>
            </a:r>
          </a:p>
        </p:txBody>
      </p:sp>
      <p:sp>
        <p:nvSpPr>
          <p:cNvPr id="2" name="Slide Number Placeholder 1">
            <a:extLst>
              <a:ext uri="{FF2B5EF4-FFF2-40B4-BE49-F238E27FC236}">
                <a16:creationId xmlns:a16="http://schemas.microsoft.com/office/drawing/2014/main" id="{DB395CC7-C5C3-4B67-B190-530F72E16183}"/>
              </a:ext>
            </a:extLst>
          </p:cNvPr>
          <p:cNvSpPr>
            <a:spLocks noGrp="1"/>
          </p:cNvSpPr>
          <p:nvPr>
            <p:ph type="sldNum" sz="quarter" idx="4"/>
          </p:nvPr>
        </p:nvSpPr>
        <p:spPr/>
        <p:txBody>
          <a:bodyPr/>
          <a:lstStyle/>
          <a:p>
            <a:fld id="{8BA37339-5342-45D3-970F-DEB9E3535962}" type="slidenum">
              <a:rPr lang="en-US" smtClean="0"/>
              <a:pPr/>
              <a:t>14</a:t>
            </a:fld>
            <a:endParaRPr lang="en-US" dirty="0"/>
          </a:p>
        </p:txBody>
      </p:sp>
      <p:sp>
        <p:nvSpPr>
          <p:cNvPr id="3" name="Footer Placeholder 2">
            <a:extLst>
              <a:ext uri="{FF2B5EF4-FFF2-40B4-BE49-F238E27FC236}">
                <a16:creationId xmlns:a16="http://schemas.microsoft.com/office/drawing/2014/main" id="{D11186A4-1CA9-4E69-B3B4-C0AD1763D3DE}"/>
              </a:ext>
            </a:extLst>
          </p:cNvPr>
          <p:cNvSpPr>
            <a:spLocks noGrp="1"/>
          </p:cNvSpPr>
          <p:nvPr>
            <p:ph type="ftr" sz="quarter" idx="3"/>
          </p:nvPr>
        </p:nvSpPr>
        <p:spPr/>
        <p:txBody>
          <a:bodyPr/>
          <a:lstStyle/>
          <a:p>
            <a:r>
              <a:rPr lang="en-US" dirty="0"/>
              <a:t>Coosa-North Georgia 303(d) Analysis</a:t>
            </a:r>
          </a:p>
        </p:txBody>
      </p:sp>
      <p:pic>
        <p:nvPicPr>
          <p:cNvPr id="7" name="Picture 6">
            <a:extLst>
              <a:ext uri="{FF2B5EF4-FFF2-40B4-BE49-F238E27FC236}">
                <a16:creationId xmlns:a16="http://schemas.microsoft.com/office/drawing/2014/main" id="{B337FEE8-BD8C-454D-A896-550F80A508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360684"/>
            <a:ext cx="12178904" cy="4933584"/>
          </a:xfrm>
          <a:prstGeom prst="rect">
            <a:avLst/>
          </a:prstGeom>
        </p:spPr>
      </p:pic>
    </p:spTree>
    <p:extLst>
      <p:ext uri="{BB962C8B-B14F-4D97-AF65-F5344CB8AC3E}">
        <p14:creationId xmlns:p14="http://schemas.microsoft.com/office/powerpoint/2010/main" val="1753639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580DD6-DAF8-4E3D-87D2-B1F53D6F196B}"/>
              </a:ext>
            </a:extLst>
          </p:cNvPr>
          <p:cNvSpPr>
            <a:spLocks noGrp="1"/>
          </p:cNvSpPr>
          <p:nvPr>
            <p:ph type="title"/>
          </p:nvPr>
        </p:nvSpPr>
        <p:spPr/>
        <p:txBody>
          <a:bodyPr/>
          <a:lstStyle/>
          <a:p>
            <a:r>
              <a:rPr lang="en-US" dirty="0"/>
              <a:t>Prioritization Metrics</a:t>
            </a:r>
          </a:p>
        </p:txBody>
      </p:sp>
      <p:sp>
        <p:nvSpPr>
          <p:cNvPr id="2" name="Slide Number Placeholder 1">
            <a:extLst>
              <a:ext uri="{FF2B5EF4-FFF2-40B4-BE49-F238E27FC236}">
                <a16:creationId xmlns:a16="http://schemas.microsoft.com/office/drawing/2014/main" id="{DB395CC7-C5C3-4B67-B190-530F72E16183}"/>
              </a:ext>
            </a:extLst>
          </p:cNvPr>
          <p:cNvSpPr>
            <a:spLocks noGrp="1"/>
          </p:cNvSpPr>
          <p:nvPr>
            <p:ph type="sldNum" sz="quarter" idx="4"/>
          </p:nvPr>
        </p:nvSpPr>
        <p:spPr/>
        <p:txBody>
          <a:bodyPr/>
          <a:lstStyle/>
          <a:p>
            <a:fld id="{8BA37339-5342-45D3-970F-DEB9E3535962}" type="slidenum">
              <a:rPr lang="en-US" smtClean="0"/>
              <a:pPr/>
              <a:t>15</a:t>
            </a:fld>
            <a:endParaRPr lang="en-US" dirty="0"/>
          </a:p>
        </p:txBody>
      </p:sp>
      <p:sp>
        <p:nvSpPr>
          <p:cNvPr id="3" name="Footer Placeholder 2">
            <a:extLst>
              <a:ext uri="{FF2B5EF4-FFF2-40B4-BE49-F238E27FC236}">
                <a16:creationId xmlns:a16="http://schemas.microsoft.com/office/drawing/2014/main" id="{D11186A4-1CA9-4E69-B3B4-C0AD1763D3DE}"/>
              </a:ext>
            </a:extLst>
          </p:cNvPr>
          <p:cNvSpPr>
            <a:spLocks noGrp="1"/>
          </p:cNvSpPr>
          <p:nvPr>
            <p:ph type="ftr" sz="quarter" idx="3"/>
          </p:nvPr>
        </p:nvSpPr>
        <p:spPr/>
        <p:txBody>
          <a:bodyPr/>
          <a:lstStyle/>
          <a:p>
            <a:r>
              <a:rPr lang="en-US" dirty="0"/>
              <a:t>Coosa-North Georgia 303(d) Analysis</a:t>
            </a:r>
          </a:p>
        </p:txBody>
      </p:sp>
      <p:pic>
        <p:nvPicPr>
          <p:cNvPr id="7" name="Picture 6">
            <a:extLst>
              <a:ext uri="{FF2B5EF4-FFF2-40B4-BE49-F238E27FC236}">
                <a16:creationId xmlns:a16="http://schemas.microsoft.com/office/drawing/2014/main" id="{737F67C0-61C8-455E-A575-30FC588F35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45365" y="1630566"/>
            <a:ext cx="7196458" cy="4413297"/>
          </a:xfrm>
          <a:prstGeom prst="rect">
            <a:avLst/>
          </a:prstGeom>
        </p:spPr>
      </p:pic>
    </p:spTree>
    <p:extLst>
      <p:ext uri="{BB962C8B-B14F-4D97-AF65-F5344CB8AC3E}">
        <p14:creationId xmlns:p14="http://schemas.microsoft.com/office/powerpoint/2010/main" val="2268910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194375-C148-475E-903C-FB9CA930C01C}"/>
              </a:ext>
            </a:extLst>
          </p:cNvPr>
          <p:cNvSpPr>
            <a:spLocks noGrp="1"/>
          </p:cNvSpPr>
          <p:nvPr>
            <p:ph type="title"/>
          </p:nvPr>
        </p:nvSpPr>
        <p:spPr/>
        <p:txBody>
          <a:bodyPr/>
          <a:lstStyle/>
          <a:p>
            <a:r>
              <a:rPr lang="en-US" dirty="0"/>
              <a:t>Stream Health/Prioritization Results</a:t>
            </a:r>
          </a:p>
        </p:txBody>
      </p:sp>
      <p:sp>
        <p:nvSpPr>
          <p:cNvPr id="4" name="Slide Number Placeholder 3">
            <a:extLst>
              <a:ext uri="{FF2B5EF4-FFF2-40B4-BE49-F238E27FC236}">
                <a16:creationId xmlns:a16="http://schemas.microsoft.com/office/drawing/2014/main" id="{45401427-F157-4163-B390-7E4355FBBBF5}"/>
              </a:ext>
            </a:extLst>
          </p:cNvPr>
          <p:cNvSpPr>
            <a:spLocks noGrp="1"/>
          </p:cNvSpPr>
          <p:nvPr>
            <p:ph type="sldNum" sz="quarter" idx="4"/>
          </p:nvPr>
        </p:nvSpPr>
        <p:spPr/>
        <p:txBody>
          <a:bodyPr/>
          <a:lstStyle/>
          <a:p>
            <a:fld id="{8BA37339-5342-45D3-970F-DEB9E3535962}" type="slidenum">
              <a:rPr lang="en-US" smtClean="0"/>
              <a:pPr/>
              <a:t>16</a:t>
            </a:fld>
            <a:endParaRPr lang="en-US" dirty="0"/>
          </a:p>
        </p:txBody>
      </p:sp>
      <p:sp>
        <p:nvSpPr>
          <p:cNvPr id="5" name="Footer Placeholder 4">
            <a:extLst>
              <a:ext uri="{FF2B5EF4-FFF2-40B4-BE49-F238E27FC236}">
                <a16:creationId xmlns:a16="http://schemas.microsoft.com/office/drawing/2014/main" id="{A7FDB366-5663-4DD1-A7BD-2035D9AE768F}"/>
              </a:ext>
            </a:extLst>
          </p:cNvPr>
          <p:cNvSpPr>
            <a:spLocks noGrp="1"/>
          </p:cNvSpPr>
          <p:nvPr>
            <p:ph type="ftr" sz="quarter" idx="3"/>
          </p:nvPr>
        </p:nvSpPr>
        <p:spPr/>
        <p:txBody>
          <a:bodyPr/>
          <a:lstStyle/>
          <a:p>
            <a:r>
              <a:rPr lang="en-US" dirty="0"/>
              <a:t>Coosa-North Georgia 303(d) Analysis</a:t>
            </a:r>
          </a:p>
        </p:txBody>
      </p:sp>
      <p:pic>
        <p:nvPicPr>
          <p:cNvPr id="6" name="Picture 5">
            <a:extLst>
              <a:ext uri="{FF2B5EF4-FFF2-40B4-BE49-F238E27FC236}">
                <a16:creationId xmlns:a16="http://schemas.microsoft.com/office/drawing/2014/main" id="{CBE57DF1-8A4E-429D-AD8F-210BCE3353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6536" y="1474188"/>
            <a:ext cx="11993731" cy="4824855"/>
          </a:xfrm>
          <a:prstGeom prst="rect">
            <a:avLst/>
          </a:prstGeom>
        </p:spPr>
      </p:pic>
    </p:spTree>
    <p:extLst>
      <p:ext uri="{BB962C8B-B14F-4D97-AF65-F5344CB8AC3E}">
        <p14:creationId xmlns:p14="http://schemas.microsoft.com/office/powerpoint/2010/main" val="433239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F33334-A757-4F3F-9B6F-2B009482DEAF}"/>
              </a:ext>
            </a:extLst>
          </p:cNvPr>
          <p:cNvSpPr>
            <a:spLocks noGrp="1"/>
          </p:cNvSpPr>
          <p:nvPr>
            <p:ph sz="quarter" idx="13"/>
          </p:nvPr>
        </p:nvSpPr>
        <p:spPr/>
        <p:txBody>
          <a:bodyPr/>
          <a:lstStyle/>
          <a:p>
            <a:endParaRPr lang="en-US"/>
          </a:p>
        </p:txBody>
      </p:sp>
      <p:sp>
        <p:nvSpPr>
          <p:cNvPr id="3" name="Title 2">
            <a:extLst>
              <a:ext uri="{FF2B5EF4-FFF2-40B4-BE49-F238E27FC236}">
                <a16:creationId xmlns:a16="http://schemas.microsoft.com/office/drawing/2014/main" id="{6466D711-DC0C-4888-9593-AC098AD5CAA7}"/>
              </a:ext>
            </a:extLst>
          </p:cNvPr>
          <p:cNvSpPr>
            <a:spLocks noGrp="1"/>
          </p:cNvSpPr>
          <p:nvPr>
            <p:ph type="title"/>
          </p:nvPr>
        </p:nvSpPr>
        <p:spPr/>
        <p:txBody>
          <a:bodyPr/>
          <a:lstStyle/>
          <a:p>
            <a:r>
              <a:rPr lang="en-US" dirty="0"/>
              <a:t>Stream Health/Prioritization Results</a:t>
            </a:r>
          </a:p>
        </p:txBody>
      </p:sp>
      <p:sp>
        <p:nvSpPr>
          <p:cNvPr id="4" name="Slide Number Placeholder 3">
            <a:extLst>
              <a:ext uri="{FF2B5EF4-FFF2-40B4-BE49-F238E27FC236}">
                <a16:creationId xmlns:a16="http://schemas.microsoft.com/office/drawing/2014/main" id="{CEC08444-8A3E-4363-BCAD-D67582F88BF8}"/>
              </a:ext>
            </a:extLst>
          </p:cNvPr>
          <p:cNvSpPr>
            <a:spLocks noGrp="1"/>
          </p:cNvSpPr>
          <p:nvPr>
            <p:ph type="sldNum" sz="quarter" idx="4"/>
          </p:nvPr>
        </p:nvSpPr>
        <p:spPr/>
        <p:txBody>
          <a:bodyPr/>
          <a:lstStyle/>
          <a:p>
            <a:fld id="{8BA37339-5342-45D3-970F-DEB9E3535962}" type="slidenum">
              <a:rPr lang="en-US" smtClean="0"/>
              <a:pPr/>
              <a:t>17</a:t>
            </a:fld>
            <a:endParaRPr lang="en-US" dirty="0"/>
          </a:p>
        </p:txBody>
      </p:sp>
      <p:sp>
        <p:nvSpPr>
          <p:cNvPr id="5" name="Footer Placeholder 4">
            <a:extLst>
              <a:ext uri="{FF2B5EF4-FFF2-40B4-BE49-F238E27FC236}">
                <a16:creationId xmlns:a16="http://schemas.microsoft.com/office/drawing/2014/main" id="{BE275296-A0A8-4099-AA0E-A6026C6A10BC}"/>
              </a:ext>
            </a:extLst>
          </p:cNvPr>
          <p:cNvSpPr>
            <a:spLocks noGrp="1"/>
          </p:cNvSpPr>
          <p:nvPr>
            <p:ph type="ftr" sz="quarter" idx="3"/>
          </p:nvPr>
        </p:nvSpPr>
        <p:spPr/>
        <p:txBody>
          <a:bodyPr/>
          <a:lstStyle/>
          <a:p>
            <a:r>
              <a:rPr lang="en-US"/>
              <a:t>Coosa-North Georgia 303(d) Analysis</a:t>
            </a:r>
            <a:endParaRPr lang="en-US" dirty="0"/>
          </a:p>
        </p:txBody>
      </p:sp>
      <p:pic>
        <p:nvPicPr>
          <p:cNvPr id="6" name="Picture 5">
            <a:extLst>
              <a:ext uri="{FF2B5EF4-FFF2-40B4-BE49-F238E27FC236}">
                <a16:creationId xmlns:a16="http://schemas.microsoft.com/office/drawing/2014/main" id="{BB129471-8941-426C-BE25-B19C11AE906A}"/>
              </a:ext>
            </a:extLst>
          </p:cNvPr>
          <p:cNvPicPr>
            <a:picLocks noChangeAspect="1"/>
          </p:cNvPicPr>
          <p:nvPr/>
        </p:nvPicPr>
        <p:blipFill>
          <a:blip r:embed="rId2"/>
          <a:stretch>
            <a:fillRect/>
          </a:stretch>
        </p:blipFill>
        <p:spPr>
          <a:xfrm>
            <a:off x="820132" y="1138186"/>
            <a:ext cx="9774015" cy="5243759"/>
          </a:xfrm>
          <a:prstGeom prst="rect">
            <a:avLst/>
          </a:prstGeom>
        </p:spPr>
      </p:pic>
    </p:spTree>
    <p:extLst>
      <p:ext uri="{BB962C8B-B14F-4D97-AF65-F5344CB8AC3E}">
        <p14:creationId xmlns:p14="http://schemas.microsoft.com/office/powerpoint/2010/main" val="316897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2A4DCF-9508-4469-B17F-B96835DDF0B5}"/>
              </a:ext>
            </a:extLst>
          </p:cNvPr>
          <p:cNvSpPr>
            <a:spLocks noGrp="1"/>
          </p:cNvSpPr>
          <p:nvPr>
            <p:ph type="title"/>
          </p:nvPr>
        </p:nvSpPr>
        <p:spPr/>
        <p:txBody>
          <a:bodyPr/>
          <a:lstStyle/>
          <a:p>
            <a:r>
              <a:rPr lang="en-US" dirty="0"/>
              <a:t>Interim Stream Health/Prioritization Results</a:t>
            </a:r>
          </a:p>
        </p:txBody>
      </p:sp>
      <p:sp>
        <p:nvSpPr>
          <p:cNvPr id="4" name="Slide Number Placeholder 3">
            <a:extLst>
              <a:ext uri="{FF2B5EF4-FFF2-40B4-BE49-F238E27FC236}">
                <a16:creationId xmlns:a16="http://schemas.microsoft.com/office/drawing/2014/main" id="{22203418-0A4A-40FC-B1B4-E676E4D52BE6}"/>
              </a:ext>
            </a:extLst>
          </p:cNvPr>
          <p:cNvSpPr>
            <a:spLocks noGrp="1"/>
          </p:cNvSpPr>
          <p:nvPr>
            <p:ph type="sldNum" sz="quarter" idx="4"/>
          </p:nvPr>
        </p:nvSpPr>
        <p:spPr/>
        <p:txBody>
          <a:bodyPr/>
          <a:lstStyle/>
          <a:p>
            <a:fld id="{8BA37339-5342-45D3-970F-DEB9E3535962}" type="slidenum">
              <a:rPr lang="en-US" smtClean="0"/>
              <a:pPr/>
              <a:t>18</a:t>
            </a:fld>
            <a:endParaRPr lang="en-US" dirty="0"/>
          </a:p>
        </p:txBody>
      </p:sp>
      <p:sp>
        <p:nvSpPr>
          <p:cNvPr id="5" name="Footer Placeholder 4">
            <a:extLst>
              <a:ext uri="{FF2B5EF4-FFF2-40B4-BE49-F238E27FC236}">
                <a16:creationId xmlns:a16="http://schemas.microsoft.com/office/drawing/2014/main" id="{5DD0F76A-7A79-4A9E-B406-83EE12FDBA6B}"/>
              </a:ext>
            </a:extLst>
          </p:cNvPr>
          <p:cNvSpPr>
            <a:spLocks noGrp="1"/>
          </p:cNvSpPr>
          <p:nvPr>
            <p:ph type="ftr" sz="quarter" idx="3"/>
          </p:nvPr>
        </p:nvSpPr>
        <p:spPr/>
        <p:txBody>
          <a:bodyPr/>
          <a:lstStyle/>
          <a:p>
            <a:r>
              <a:rPr lang="en-US"/>
              <a:t>Coosa-North Georgia 303(d) Analysis</a:t>
            </a:r>
            <a:endParaRPr lang="en-US" dirty="0"/>
          </a:p>
        </p:txBody>
      </p:sp>
      <p:pic>
        <p:nvPicPr>
          <p:cNvPr id="6" name="Picture 5">
            <a:extLst>
              <a:ext uri="{FF2B5EF4-FFF2-40B4-BE49-F238E27FC236}">
                <a16:creationId xmlns:a16="http://schemas.microsoft.com/office/drawing/2014/main" id="{A6B6C3E9-65AA-4215-8220-3ADF3473A1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8419" y="1389850"/>
            <a:ext cx="12055876" cy="4864963"/>
          </a:xfrm>
          <a:prstGeom prst="rect">
            <a:avLst/>
          </a:prstGeom>
        </p:spPr>
      </p:pic>
    </p:spTree>
    <p:extLst>
      <p:ext uri="{BB962C8B-B14F-4D97-AF65-F5344CB8AC3E}">
        <p14:creationId xmlns:p14="http://schemas.microsoft.com/office/powerpoint/2010/main" val="2306921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5D52BF-4D04-4BD4-BBE8-BB4D84363F9D}"/>
              </a:ext>
            </a:extLst>
          </p:cNvPr>
          <p:cNvSpPr>
            <a:spLocks noGrp="1"/>
          </p:cNvSpPr>
          <p:nvPr>
            <p:ph type="sldNum" sz="quarter" idx="4"/>
          </p:nvPr>
        </p:nvSpPr>
        <p:spPr/>
        <p:txBody>
          <a:bodyPr/>
          <a:lstStyle/>
          <a:p>
            <a:fld id="{8BA37339-5342-45D3-970F-DEB9E3535962}" type="slidenum">
              <a:rPr lang="en-US" smtClean="0"/>
              <a:pPr/>
              <a:t>19</a:t>
            </a:fld>
            <a:endParaRPr lang="en-US" dirty="0"/>
          </a:p>
        </p:txBody>
      </p:sp>
      <p:sp>
        <p:nvSpPr>
          <p:cNvPr id="3" name="Footer Placeholder 2">
            <a:extLst>
              <a:ext uri="{FF2B5EF4-FFF2-40B4-BE49-F238E27FC236}">
                <a16:creationId xmlns:a16="http://schemas.microsoft.com/office/drawing/2014/main" id="{55BAFA69-B6E2-4F7B-BD36-0986B323C654}"/>
              </a:ext>
            </a:extLst>
          </p:cNvPr>
          <p:cNvSpPr>
            <a:spLocks noGrp="1"/>
          </p:cNvSpPr>
          <p:nvPr>
            <p:ph type="ftr" sz="quarter" idx="3"/>
          </p:nvPr>
        </p:nvSpPr>
        <p:spPr/>
        <p:txBody>
          <a:bodyPr/>
          <a:lstStyle/>
          <a:p>
            <a:r>
              <a:rPr lang="en-US" dirty="0"/>
              <a:t>Coosa-North Georgia 303(d) Analysis</a:t>
            </a:r>
          </a:p>
        </p:txBody>
      </p:sp>
      <p:pic>
        <p:nvPicPr>
          <p:cNvPr id="4" name="Picture 3" descr="A picture containing map&#10;&#10;Description automatically generated">
            <a:extLst>
              <a:ext uri="{FF2B5EF4-FFF2-40B4-BE49-F238E27FC236}">
                <a16:creationId xmlns:a16="http://schemas.microsoft.com/office/drawing/2014/main" id="{4EE46228-F776-467D-B27E-9931507E0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472" y="-5767"/>
            <a:ext cx="8449056" cy="6528816"/>
          </a:xfrm>
          <a:prstGeom prst="rect">
            <a:avLst/>
          </a:prstGeom>
        </p:spPr>
      </p:pic>
      <p:sp>
        <p:nvSpPr>
          <p:cNvPr id="5" name="Oval 4">
            <a:extLst>
              <a:ext uri="{FF2B5EF4-FFF2-40B4-BE49-F238E27FC236}">
                <a16:creationId xmlns:a16="http://schemas.microsoft.com/office/drawing/2014/main" id="{AAE72BE1-AFA4-4CCC-ADA4-F276E3C0A927}"/>
              </a:ext>
            </a:extLst>
          </p:cNvPr>
          <p:cNvSpPr/>
          <p:nvPr/>
        </p:nvSpPr>
        <p:spPr>
          <a:xfrm>
            <a:off x="7698377" y="1065712"/>
            <a:ext cx="1140823" cy="1053737"/>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13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C7A14F-26A4-4931-808D-E62B9519CB9E}"/>
              </a:ext>
            </a:extLst>
          </p:cNvPr>
          <p:cNvSpPr>
            <a:spLocks noGrp="1"/>
          </p:cNvSpPr>
          <p:nvPr>
            <p:ph type="title"/>
          </p:nvPr>
        </p:nvSpPr>
        <p:spPr/>
        <p:txBody>
          <a:bodyPr/>
          <a:lstStyle/>
          <a:p>
            <a:r>
              <a:rPr lang="en-US" dirty="0"/>
              <a:t>Thank You to our Supporters and Contributing Partners</a:t>
            </a:r>
          </a:p>
        </p:txBody>
      </p:sp>
      <p:sp>
        <p:nvSpPr>
          <p:cNvPr id="4" name="Slide Number Placeholder 3">
            <a:extLst>
              <a:ext uri="{FF2B5EF4-FFF2-40B4-BE49-F238E27FC236}">
                <a16:creationId xmlns:a16="http://schemas.microsoft.com/office/drawing/2014/main" id="{949F9D54-4DE5-4232-920F-213A38F3142A}"/>
              </a:ext>
            </a:extLst>
          </p:cNvPr>
          <p:cNvSpPr>
            <a:spLocks noGrp="1"/>
          </p:cNvSpPr>
          <p:nvPr>
            <p:ph type="sldNum" sz="quarter" idx="4"/>
          </p:nvPr>
        </p:nvSpPr>
        <p:spPr/>
        <p:txBody>
          <a:bodyPr/>
          <a:lstStyle/>
          <a:p>
            <a:fld id="{8BA37339-5342-45D3-970F-DEB9E3535962}" type="slidenum">
              <a:rPr lang="en-US" smtClean="0"/>
              <a:pPr/>
              <a:t>2</a:t>
            </a:fld>
            <a:endParaRPr lang="en-US" dirty="0"/>
          </a:p>
        </p:txBody>
      </p:sp>
      <p:sp>
        <p:nvSpPr>
          <p:cNvPr id="5" name="Footer Placeholder 4">
            <a:extLst>
              <a:ext uri="{FF2B5EF4-FFF2-40B4-BE49-F238E27FC236}">
                <a16:creationId xmlns:a16="http://schemas.microsoft.com/office/drawing/2014/main" id="{CCDAD690-221D-46D3-B030-E217B5B505F9}"/>
              </a:ext>
            </a:extLst>
          </p:cNvPr>
          <p:cNvSpPr>
            <a:spLocks noGrp="1"/>
          </p:cNvSpPr>
          <p:nvPr>
            <p:ph type="ftr" sz="quarter" idx="3"/>
          </p:nvPr>
        </p:nvSpPr>
        <p:spPr/>
        <p:txBody>
          <a:bodyPr/>
          <a:lstStyle/>
          <a:p>
            <a:r>
              <a:rPr lang="en-US" dirty="0"/>
              <a:t>Coosa-North Georgia 303(d) Analysis</a:t>
            </a:r>
          </a:p>
        </p:txBody>
      </p:sp>
      <p:pic>
        <p:nvPicPr>
          <p:cNvPr id="1026" name="Picture 2" descr="Georgia Air Permit Search Engine">
            <a:extLst>
              <a:ext uri="{FF2B5EF4-FFF2-40B4-BE49-F238E27FC236}">
                <a16:creationId xmlns:a16="http://schemas.microsoft.com/office/drawing/2014/main" id="{015808EA-5E80-4542-90D4-DC9199274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09" y="1731901"/>
            <a:ext cx="2928841" cy="31454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4CB301-D05E-43EA-B0F4-AA1B24F0172A}"/>
              </a:ext>
            </a:extLst>
          </p:cNvPr>
          <p:cNvSpPr/>
          <p:nvPr/>
        </p:nvSpPr>
        <p:spPr>
          <a:xfrm>
            <a:off x="214357" y="4799932"/>
            <a:ext cx="3423886" cy="830997"/>
          </a:xfrm>
          <a:prstGeom prst="rect">
            <a:avLst/>
          </a:prstGeom>
        </p:spPr>
        <p:txBody>
          <a:bodyPr wrap="square">
            <a:spAutoFit/>
          </a:bodyPr>
          <a:lstStyle/>
          <a:p>
            <a:pPr algn="ctr"/>
            <a:r>
              <a:rPr lang="en-US" sz="2400" dirty="0"/>
              <a:t>Funding through an EPD 319 grant</a:t>
            </a:r>
          </a:p>
        </p:txBody>
      </p:sp>
      <p:pic>
        <p:nvPicPr>
          <p:cNvPr id="1028" name="Picture 4" descr="Regional Commission nets high marks in audit | Local News |  northwestgeorgianews.com">
            <a:extLst>
              <a:ext uri="{FF2B5EF4-FFF2-40B4-BE49-F238E27FC236}">
                <a16:creationId xmlns:a16="http://schemas.microsoft.com/office/drawing/2014/main" id="{64D7C563-CC3A-47BB-8A7F-3387677254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192" y="1558166"/>
            <a:ext cx="4010025" cy="21052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85DA287-0825-4596-B5DC-941BF2EFD999}"/>
              </a:ext>
            </a:extLst>
          </p:cNvPr>
          <p:cNvSpPr/>
          <p:nvPr/>
        </p:nvSpPr>
        <p:spPr>
          <a:xfrm>
            <a:off x="4090987" y="3691937"/>
            <a:ext cx="4010025" cy="1938992"/>
          </a:xfrm>
          <a:prstGeom prst="rect">
            <a:avLst/>
          </a:prstGeom>
        </p:spPr>
        <p:txBody>
          <a:bodyPr wrap="square">
            <a:spAutoFit/>
          </a:bodyPr>
          <a:lstStyle/>
          <a:p>
            <a:pPr algn="ctr"/>
            <a:r>
              <a:rPr lang="en-US" sz="2400" dirty="0"/>
              <a:t>Support from the Northwest Georgia Regional Commission and North Georgia Water Resources Partnership  </a:t>
            </a:r>
          </a:p>
        </p:txBody>
      </p:sp>
      <p:sp>
        <p:nvSpPr>
          <p:cNvPr id="8" name="Rectangle 7">
            <a:extLst>
              <a:ext uri="{FF2B5EF4-FFF2-40B4-BE49-F238E27FC236}">
                <a16:creationId xmlns:a16="http://schemas.microsoft.com/office/drawing/2014/main" id="{5AEBA3CA-BE6D-499A-BFE6-275188B6BA35}"/>
              </a:ext>
            </a:extLst>
          </p:cNvPr>
          <p:cNvSpPr/>
          <p:nvPr/>
        </p:nvSpPr>
        <p:spPr>
          <a:xfrm>
            <a:off x="8451542" y="4060066"/>
            <a:ext cx="3235081" cy="1200329"/>
          </a:xfrm>
          <a:prstGeom prst="rect">
            <a:avLst/>
          </a:prstGeom>
        </p:spPr>
        <p:txBody>
          <a:bodyPr wrap="square">
            <a:spAutoFit/>
          </a:bodyPr>
          <a:lstStyle/>
          <a:p>
            <a:pPr algn="ctr"/>
            <a:r>
              <a:rPr lang="en-US" sz="2400" dirty="0"/>
              <a:t>Contributions from Hawks Environmental and CCR Environmental</a:t>
            </a:r>
          </a:p>
        </p:txBody>
      </p:sp>
      <p:pic>
        <p:nvPicPr>
          <p:cNvPr id="1029" name="Picture 7">
            <a:extLst>
              <a:ext uri="{FF2B5EF4-FFF2-40B4-BE49-F238E27FC236}">
                <a16:creationId xmlns:a16="http://schemas.microsoft.com/office/drawing/2014/main" id="{A2ABDEE2-81B6-431A-B534-CB78366FC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0591" y="1992379"/>
            <a:ext cx="2784291" cy="184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672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D8CD8-9DB5-45D0-BA24-B83693C554E1}"/>
              </a:ext>
            </a:extLst>
          </p:cNvPr>
          <p:cNvSpPr>
            <a:spLocks noGrp="1"/>
          </p:cNvSpPr>
          <p:nvPr>
            <p:ph type="sldNum" sz="quarter" idx="4"/>
          </p:nvPr>
        </p:nvSpPr>
        <p:spPr/>
        <p:txBody>
          <a:bodyPr/>
          <a:lstStyle/>
          <a:p>
            <a:fld id="{8BA37339-5342-45D3-970F-DEB9E3535962}" type="slidenum">
              <a:rPr lang="en-US" smtClean="0"/>
              <a:pPr/>
              <a:t>20</a:t>
            </a:fld>
            <a:endParaRPr lang="en-US" dirty="0"/>
          </a:p>
        </p:txBody>
      </p:sp>
      <p:sp>
        <p:nvSpPr>
          <p:cNvPr id="3" name="Footer Placeholder 2">
            <a:extLst>
              <a:ext uri="{FF2B5EF4-FFF2-40B4-BE49-F238E27FC236}">
                <a16:creationId xmlns:a16="http://schemas.microsoft.com/office/drawing/2014/main" id="{0F28CC87-85CA-4242-8242-98047F81EA5B}"/>
              </a:ext>
            </a:extLst>
          </p:cNvPr>
          <p:cNvSpPr>
            <a:spLocks noGrp="1"/>
          </p:cNvSpPr>
          <p:nvPr>
            <p:ph type="ftr" sz="quarter" idx="3"/>
          </p:nvPr>
        </p:nvSpPr>
        <p:spPr/>
        <p:txBody>
          <a:bodyPr/>
          <a:lstStyle/>
          <a:p>
            <a:r>
              <a:rPr lang="en-US" dirty="0"/>
              <a:t>Coosa-North Georgia 303(d) Analysis</a:t>
            </a:r>
          </a:p>
        </p:txBody>
      </p:sp>
      <p:pic>
        <p:nvPicPr>
          <p:cNvPr id="4" name="Picture 3" descr="A picture containing map&#10;&#10;Description automatically generated">
            <a:extLst>
              <a:ext uri="{FF2B5EF4-FFF2-40B4-BE49-F238E27FC236}">
                <a16:creationId xmlns:a16="http://schemas.microsoft.com/office/drawing/2014/main" id="{CF1EFC83-728B-4CB3-BF25-8A2F07949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472" y="0"/>
            <a:ext cx="8449056" cy="6523049"/>
          </a:xfrm>
          <a:prstGeom prst="rect">
            <a:avLst/>
          </a:prstGeom>
        </p:spPr>
      </p:pic>
      <p:sp>
        <p:nvSpPr>
          <p:cNvPr id="5" name="Oval 4">
            <a:extLst>
              <a:ext uri="{FF2B5EF4-FFF2-40B4-BE49-F238E27FC236}">
                <a16:creationId xmlns:a16="http://schemas.microsoft.com/office/drawing/2014/main" id="{2846E5D1-1B23-47A5-B0EA-49B1FFD5388F}"/>
              </a:ext>
            </a:extLst>
          </p:cNvPr>
          <p:cNvSpPr/>
          <p:nvPr/>
        </p:nvSpPr>
        <p:spPr>
          <a:xfrm>
            <a:off x="7698377" y="1097280"/>
            <a:ext cx="1140823" cy="1053737"/>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57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61EADC-EF7A-4212-923F-03450281E3F2}"/>
              </a:ext>
            </a:extLst>
          </p:cNvPr>
          <p:cNvSpPr>
            <a:spLocks noGrp="1"/>
          </p:cNvSpPr>
          <p:nvPr>
            <p:ph type="sldNum" sz="quarter" idx="4"/>
          </p:nvPr>
        </p:nvSpPr>
        <p:spPr/>
        <p:txBody>
          <a:bodyPr/>
          <a:lstStyle/>
          <a:p>
            <a:fld id="{8BA37339-5342-45D3-970F-DEB9E3535962}" type="slidenum">
              <a:rPr lang="en-US" smtClean="0"/>
              <a:pPr/>
              <a:t>21</a:t>
            </a:fld>
            <a:endParaRPr lang="en-US" dirty="0"/>
          </a:p>
        </p:txBody>
      </p:sp>
      <p:sp>
        <p:nvSpPr>
          <p:cNvPr id="3" name="Content Placeholder 2">
            <a:extLst>
              <a:ext uri="{FF2B5EF4-FFF2-40B4-BE49-F238E27FC236}">
                <a16:creationId xmlns:a16="http://schemas.microsoft.com/office/drawing/2014/main" id="{C58CD964-8B68-459E-9A92-2B9E6418716E}"/>
              </a:ext>
            </a:extLst>
          </p:cNvPr>
          <p:cNvSpPr>
            <a:spLocks noGrp="1"/>
          </p:cNvSpPr>
          <p:nvPr>
            <p:ph idx="1"/>
          </p:nvPr>
        </p:nvSpPr>
        <p:spPr/>
        <p:txBody>
          <a:bodyPr/>
          <a:lstStyle/>
          <a:p>
            <a:endParaRPr lang="en-US" dirty="0"/>
          </a:p>
        </p:txBody>
      </p:sp>
      <p:sp>
        <p:nvSpPr>
          <p:cNvPr id="4" name="Title 3">
            <a:extLst>
              <a:ext uri="{FF2B5EF4-FFF2-40B4-BE49-F238E27FC236}">
                <a16:creationId xmlns:a16="http://schemas.microsoft.com/office/drawing/2014/main" id="{A7424B30-5EAE-43A4-9CE5-1E83F4618EC4}"/>
              </a:ext>
            </a:extLst>
          </p:cNvPr>
          <p:cNvSpPr>
            <a:spLocks noGrp="1"/>
          </p:cNvSpPr>
          <p:nvPr>
            <p:ph type="title"/>
          </p:nvPr>
        </p:nvSpPr>
        <p:spPr/>
        <p:txBody>
          <a:bodyPr/>
          <a:lstStyle/>
          <a:p>
            <a:r>
              <a:rPr lang="en-US" dirty="0"/>
              <a:t>Water Quality and Biota Sampling</a:t>
            </a:r>
          </a:p>
        </p:txBody>
      </p:sp>
    </p:spTree>
    <p:extLst>
      <p:ext uri="{BB962C8B-B14F-4D97-AF65-F5344CB8AC3E}">
        <p14:creationId xmlns:p14="http://schemas.microsoft.com/office/powerpoint/2010/main" val="737285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BE514C9-1805-4B4C-938A-EE4B5A33E5F6}"/>
              </a:ext>
            </a:extLst>
          </p:cNvPr>
          <p:cNvSpPr>
            <a:spLocks noGrp="1"/>
          </p:cNvSpPr>
          <p:nvPr>
            <p:ph sz="quarter" idx="13"/>
          </p:nvPr>
        </p:nvSpPr>
        <p:spPr>
          <a:xfrm>
            <a:off x="609600" y="1360715"/>
            <a:ext cx="6145763" cy="4953000"/>
          </a:xfrm>
        </p:spPr>
        <p:txBody>
          <a:bodyPr>
            <a:normAutofit fontScale="92500" lnSpcReduction="10000"/>
          </a:bodyPr>
          <a:lstStyle/>
          <a:p>
            <a:r>
              <a:rPr lang="en-US" dirty="0" err="1"/>
              <a:t>Nottely</a:t>
            </a:r>
            <a:r>
              <a:rPr lang="en-US" dirty="0"/>
              <a:t> River (fecal coliform and E-coli)</a:t>
            </a:r>
          </a:p>
          <a:p>
            <a:pPr lvl="1"/>
            <a:r>
              <a:rPr lang="en-US" dirty="0"/>
              <a:t>High stream health and prioritization scores</a:t>
            </a:r>
          </a:p>
          <a:p>
            <a:pPr lvl="1"/>
            <a:r>
              <a:rPr lang="en-US" dirty="0"/>
              <a:t>Watershed partially located in national forest/wilderness areas</a:t>
            </a:r>
          </a:p>
          <a:p>
            <a:pPr lvl="1"/>
            <a:r>
              <a:rPr lang="en-US" dirty="0"/>
              <a:t>Dominated by forested land uses</a:t>
            </a:r>
          </a:p>
          <a:p>
            <a:pPr lvl="1"/>
            <a:r>
              <a:rPr lang="en-US" dirty="0"/>
              <a:t>No upstream fecal coliform impairments</a:t>
            </a:r>
          </a:p>
          <a:p>
            <a:pPr lvl="1"/>
            <a:r>
              <a:rPr lang="en-US" dirty="0"/>
              <a:t>Recent low fecal coliform concentrations</a:t>
            </a:r>
          </a:p>
          <a:p>
            <a:r>
              <a:rPr lang="en-US" dirty="0"/>
              <a:t>Wolf Creek and Town Creek (biota fish)</a:t>
            </a:r>
          </a:p>
          <a:p>
            <a:pPr lvl="1"/>
            <a:r>
              <a:rPr lang="en-US" dirty="0"/>
              <a:t>High stream health and prioritization scores</a:t>
            </a:r>
          </a:p>
          <a:p>
            <a:pPr lvl="1"/>
            <a:r>
              <a:rPr lang="en-US" dirty="0"/>
              <a:t>Tributaries to </a:t>
            </a:r>
            <a:r>
              <a:rPr lang="en-US" dirty="0" err="1"/>
              <a:t>Nottely</a:t>
            </a:r>
            <a:r>
              <a:rPr lang="en-US" dirty="0"/>
              <a:t> River</a:t>
            </a:r>
          </a:p>
          <a:p>
            <a:pPr lvl="1"/>
            <a:r>
              <a:rPr lang="en-US" dirty="0"/>
              <a:t>Small upstream drainage areas</a:t>
            </a:r>
          </a:p>
          <a:p>
            <a:pPr lvl="1"/>
            <a:r>
              <a:rPr lang="en-US" dirty="0"/>
              <a:t>Designated trout streams</a:t>
            </a:r>
          </a:p>
          <a:p>
            <a:pPr lvl="1"/>
            <a:r>
              <a:rPr lang="en-US" dirty="0"/>
              <a:t>Watersheds partially located in national forest/wilderness areas</a:t>
            </a:r>
          </a:p>
          <a:p>
            <a:pPr lvl="1"/>
            <a:r>
              <a:rPr lang="en-US" dirty="0"/>
              <a:t>Dominated by forested land uses</a:t>
            </a:r>
          </a:p>
          <a:p>
            <a:pPr lvl="1"/>
            <a:endParaRPr lang="en-US" dirty="0"/>
          </a:p>
          <a:p>
            <a:endParaRPr lang="en-US" dirty="0"/>
          </a:p>
        </p:txBody>
      </p:sp>
      <p:sp>
        <p:nvSpPr>
          <p:cNvPr id="5" name="Title 4">
            <a:extLst>
              <a:ext uri="{FF2B5EF4-FFF2-40B4-BE49-F238E27FC236}">
                <a16:creationId xmlns:a16="http://schemas.microsoft.com/office/drawing/2014/main" id="{4E2CCA34-B39E-4E87-AB0E-1A5E3C564A00}"/>
              </a:ext>
            </a:extLst>
          </p:cNvPr>
          <p:cNvSpPr>
            <a:spLocks noGrp="1"/>
          </p:cNvSpPr>
          <p:nvPr>
            <p:ph type="title"/>
          </p:nvPr>
        </p:nvSpPr>
        <p:spPr/>
        <p:txBody>
          <a:bodyPr/>
          <a:lstStyle/>
          <a:p>
            <a:r>
              <a:rPr lang="en-US" dirty="0"/>
              <a:t>Recommended Sampling Locations</a:t>
            </a:r>
          </a:p>
        </p:txBody>
      </p:sp>
      <p:sp>
        <p:nvSpPr>
          <p:cNvPr id="2" name="Slide Number Placeholder 1">
            <a:extLst>
              <a:ext uri="{FF2B5EF4-FFF2-40B4-BE49-F238E27FC236}">
                <a16:creationId xmlns:a16="http://schemas.microsoft.com/office/drawing/2014/main" id="{0424EAEC-19FB-4BF4-8F3C-F0EF4A1264C1}"/>
              </a:ext>
            </a:extLst>
          </p:cNvPr>
          <p:cNvSpPr>
            <a:spLocks noGrp="1"/>
          </p:cNvSpPr>
          <p:nvPr>
            <p:ph type="sldNum" sz="quarter" idx="4"/>
          </p:nvPr>
        </p:nvSpPr>
        <p:spPr/>
        <p:txBody>
          <a:bodyPr/>
          <a:lstStyle/>
          <a:p>
            <a:fld id="{8BA37339-5342-45D3-970F-DEB9E3535962}" type="slidenum">
              <a:rPr lang="en-US" smtClean="0"/>
              <a:pPr/>
              <a:t>22</a:t>
            </a:fld>
            <a:endParaRPr lang="en-US" dirty="0"/>
          </a:p>
        </p:txBody>
      </p:sp>
      <p:pic>
        <p:nvPicPr>
          <p:cNvPr id="4" name="Picture 3" descr="Golden retriever dog sitting in a pine forest">
            <a:extLst>
              <a:ext uri="{FF2B5EF4-FFF2-40B4-BE49-F238E27FC236}">
                <a16:creationId xmlns:a16="http://schemas.microsoft.com/office/drawing/2014/main" id="{0361E5E6-9DBB-45BC-9D87-60249233B4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435"/>
          <a:stretch/>
        </p:blipFill>
        <p:spPr>
          <a:xfrm>
            <a:off x="6096000" y="408215"/>
            <a:ext cx="6018367" cy="6858000"/>
          </a:xfrm>
          <a:prstGeom prst="rect">
            <a:avLst/>
          </a:prstGeom>
          <a:effectLst>
            <a:softEdge rad="914400"/>
          </a:effectLst>
        </p:spPr>
      </p:pic>
      <p:pic>
        <p:nvPicPr>
          <p:cNvPr id="8" name="Picture 7">
            <a:extLst>
              <a:ext uri="{FF2B5EF4-FFF2-40B4-BE49-F238E27FC236}">
                <a16:creationId xmlns:a16="http://schemas.microsoft.com/office/drawing/2014/main" id="{053B8EBA-6A1D-4B39-9686-EADA64D8434B}"/>
              </a:ext>
            </a:extLst>
          </p:cNvPr>
          <p:cNvPicPr>
            <a:picLocks noChangeAspect="1"/>
          </p:cNvPicPr>
          <p:nvPr/>
        </p:nvPicPr>
        <p:blipFill>
          <a:blip r:embed="rId3"/>
          <a:stretch>
            <a:fillRect/>
          </a:stretch>
        </p:blipFill>
        <p:spPr>
          <a:xfrm>
            <a:off x="7200900" y="3639264"/>
            <a:ext cx="3000375" cy="2674451"/>
          </a:xfrm>
          <a:prstGeom prst="ellipse">
            <a:avLst/>
          </a:prstGeom>
          <a:ln>
            <a:noFill/>
          </a:ln>
          <a:effectLst>
            <a:softEdge rad="112500"/>
          </a:effectLst>
        </p:spPr>
      </p:pic>
    </p:spTree>
    <p:extLst>
      <p:ext uri="{BB962C8B-B14F-4D97-AF65-F5344CB8AC3E}">
        <p14:creationId xmlns:p14="http://schemas.microsoft.com/office/powerpoint/2010/main" val="279769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356AA6-C167-4A72-A058-0C2EA1C8A88D}"/>
              </a:ext>
            </a:extLst>
          </p:cNvPr>
          <p:cNvSpPr>
            <a:spLocks noGrp="1"/>
          </p:cNvSpPr>
          <p:nvPr>
            <p:ph type="title"/>
          </p:nvPr>
        </p:nvSpPr>
        <p:spPr/>
        <p:txBody>
          <a:bodyPr/>
          <a:lstStyle/>
          <a:p>
            <a:r>
              <a:rPr lang="en-US" dirty="0"/>
              <a:t>GAEPD Sampling and Quality Assurance Plan</a:t>
            </a:r>
          </a:p>
        </p:txBody>
      </p:sp>
      <p:sp>
        <p:nvSpPr>
          <p:cNvPr id="4" name="Slide Number Placeholder 3">
            <a:extLst>
              <a:ext uri="{FF2B5EF4-FFF2-40B4-BE49-F238E27FC236}">
                <a16:creationId xmlns:a16="http://schemas.microsoft.com/office/drawing/2014/main" id="{7FF35ACE-C911-4655-846F-BA3B449B90DF}"/>
              </a:ext>
            </a:extLst>
          </p:cNvPr>
          <p:cNvSpPr>
            <a:spLocks noGrp="1"/>
          </p:cNvSpPr>
          <p:nvPr>
            <p:ph type="sldNum" sz="quarter" idx="4"/>
          </p:nvPr>
        </p:nvSpPr>
        <p:spPr/>
        <p:txBody>
          <a:bodyPr/>
          <a:lstStyle/>
          <a:p>
            <a:fld id="{8BA37339-5342-45D3-970F-DEB9E3535962}" type="slidenum">
              <a:rPr lang="en-US" smtClean="0"/>
              <a:pPr/>
              <a:t>23</a:t>
            </a:fld>
            <a:endParaRPr lang="en-US" dirty="0"/>
          </a:p>
        </p:txBody>
      </p:sp>
      <p:sp>
        <p:nvSpPr>
          <p:cNvPr id="5" name="Footer Placeholder 4">
            <a:extLst>
              <a:ext uri="{FF2B5EF4-FFF2-40B4-BE49-F238E27FC236}">
                <a16:creationId xmlns:a16="http://schemas.microsoft.com/office/drawing/2014/main" id="{3BE78D5F-C222-4F02-9EA8-5CE7A73F3EED}"/>
              </a:ext>
            </a:extLst>
          </p:cNvPr>
          <p:cNvSpPr>
            <a:spLocks noGrp="1"/>
          </p:cNvSpPr>
          <p:nvPr>
            <p:ph type="ftr" sz="quarter" idx="3"/>
          </p:nvPr>
        </p:nvSpPr>
        <p:spPr/>
        <p:txBody>
          <a:bodyPr/>
          <a:lstStyle/>
          <a:p>
            <a:r>
              <a:rPr lang="en-US"/>
              <a:t>Coosa-North Georgia 303(d) Analysis</a:t>
            </a:r>
            <a:endParaRPr lang="en-US" dirty="0"/>
          </a:p>
        </p:txBody>
      </p:sp>
      <p:graphicFrame>
        <p:nvGraphicFramePr>
          <p:cNvPr id="7" name="Diagram 6">
            <a:extLst>
              <a:ext uri="{FF2B5EF4-FFF2-40B4-BE49-F238E27FC236}">
                <a16:creationId xmlns:a16="http://schemas.microsoft.com/office/drawing/2014/main" id="{35517C1E-7650-4A9D-98CA-3B090FB433C2}"/>
              </a:ext>
            </a:extLst>
          </p:cNvPr>
          <p:cNvGraphicFramePr/>
          <p:nvPr>
            <p:extLst>
              <p:ext uri="{D42A27DB-BD31-4B8C-83A1-F6EECF244321}">
                <p14:modId xmlns:p14="http://schemas.microsoft.com/office/powerpoint/2010/main" val="1791195804"/>
              </p:ext>
            </p:extLst>
          </p:nvPr>
        </p:nvGraphicFramePr>
        <p:xfrm>
          <a:off x="660400" y="93427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EA2AE798-2C33-4607-9A36-C005F4E6431A}"/>
              </a:ext>
            </a:extLst>
          </p:cNvPr>
          <p:cNvSpPr txBox="1"/>
          <p:nvPr/>
        </p:nvSpPr>
        <p:spPr>
          <a:xfrm>
            <a:off x="9564817" y="2775884"/>
            <a:ext cx="2481003" cy="1862048"/>
          </a:xfrm>
          <a:prstGeom prst="rect">
            <a:avLst/>
          </a:prstGeom>
          <a:noFill/>
        </p:spPr>
        <p:txBody>
          <a:bodyPr wrap="square" rtlCol="0">
            <a:spAutoFit/>
          </a:bodyPr>
          <a:lstStyle/>
          <a:p>
            <a:pPr algn="ctr"/>
            <a:r>
              <a:rPr lang="en-US" sz="2300" b="1" dirty="0"/>
              <a:t>GAEPD can use data in  305(b)/303(d) listing assessments</a:t>
            </a:r>
          </a:p>
        </p:txBody>
      </p:sp>
      <p:sp>
        <p:nvSpPr>
          <p:cNvPr id="14" name="Isosceles Triangle 13">
            <a:extLst>
              <a:ext uri="{FF2B5EF4-FFF2-40B4-BE49-F238E27FC236}">
                <a16:creationId xmlns:a16="http://schemas.microsoft.com/office/drawing/2014/main" id="{A1970138-6A19-429B-8B7C-7D69417730D6}"/>
              </a:ext>
            </a:extLst>
          </p:cNvPr>
          <p:cNvSpPr/>
          <p:nvPr/>
        </p:nvSpPr>
        <p:spPr>
          <a:xfrm>
            <a:off x="8976048" y="1623525"/>
            <a:ext cx="682075" cy="4288008"/>
          </a:xfrm>
          <a:custGeom>
            <a:avLst/>
            <a:gdLst>
              <a:gd name="connsiteX0" fmla="*/ 0 w 458140"/>
              <a:gd name="connsiteY0" fmla="*/ 1862048 h 1862048"/>
              <a:gd name="connsiteX1" fmla="*/ 229070 w 458140"/>
              <a:gd name="connsiteY1" fmla="*/ 0 h 1862048"/>
              <a:gd name="connsiteX2" fmla="*/ 458140 w 458140"/>
              <a:gd name="connsiteY2" fmla="*/ 1862048 h 1862048"/>
              <a:gd name="connsiteX3" fmla="*/ 0 w 458140"/>
              <a:gd name="connsiteY3" fmla="*/ 1862048 h 1862048"/>
              <a:gd name="connsiteX0" fmla="*/ 0 w 663414"/>
              <a:gd name="connsiteY0" fmla="*/ 1862048 h 1862048"/>
              <a:gd name="connsiteX1" fmla="*/ 229070 w 663414"/>
              <a:gd name="connsiteY1" fmla="*/ 0 h 1862048"/>
              <a:gd name="connsiteX2" fmla="*/ 663414 w 663414"/>
              <a:gd name="connsiteY2" fmla="*/ 443795 h 1862048"/>
              <a:gd name="connsiteX3" fmla="*/ 0 w 663414"/>
              <a:gd name="connsiteY3" fmla="*/ 1862048 h 1862048"/>
              <a:gd name="connsiteX0" fmla="*/ 0 w 663414"/>
              <a:gd name="connsiteY0" fmla="*/ 3336285 h 3336285"/>
              <a:gd name="connsiteX1" fmla="*/ 33127 w 663414"/>
              <a:gd name="connsiteY1" fmla="*/ 0 h 3336285"/>
              <a:gd name="connsiteX2" fmla="*/ 663414 w 663414"/>
              <a:gd name="connsiteY2" fmla="*/ 1918032 h 3336285"/>
              <a:gd name="connsiteX3" fmla="*/ 0 w 663414"/>
              <a:gd name="connsiteY3" fmla="*/ 3336285 h 3336285"/>
              <a:gd name="connsiteX0" fmla="*/ 0 w 682075"/>
              <a:gd name="connsiteY0" fmla="*/ 4222693 h 4222693"/>
              <a:gd name="connsiteX1" fmla="*/ 51788 w 682075"/>
              <a:gd name="connsiteY1" fmla="*/ 0 h 4222693"/>
              <a:gd name="connsiteX2" fmla="*/ 682075 w 682075"/>
              <a:gd name="connsiteY2" fmla="*/ 1918032 h 4222693"/>
              <a:gd name="connsiteX3" fmla="*/ 0 w 682075"/>
              <a:gd name="connsiteY3" fmla="*/ 4222693 h 4222693"/>
              <a:gd name="connsiteX0" fmla="*/ 0 w 682075"/>
              <a:gd name="connsiteY0" fmla="*/ 4288008 h 4288008"/>
              <a:gd name="connsiteX1" fmla="*/ 5135 w 682075"/>
              <a:gd name="connsiteY1" fmla="*/ 0 h 4288008"/>
              <a:gd name="connsiteX2" fmla="*/ 682075 w 682075"/>
              <a:gd name="connsiteY2" fmla="*/ 1983347 h 4288008"/>
              <a:gd name="connsiteX3" fmla="*/ 0 w 682075"/>
              <a:gd name="connsiteY3" fmla="*/ 4288008 h 4288008"/>
            </a:gdLst>
            <a:ahLst/>
            <a:cxnLst>
              <a:cxn ang="0">
                <a:pos x="connsiteX0" y="connsiteY0"/>
              </a:cxn>
              <a:cxn ang="0">
                <a:pos x="connsiteX1" y="connsiteY1"/>
              </a:cxn>
              <a:cxn ang="0">
                <a:pos x="connsiteX2" y="connsiteY2"/>
              </a:cxn>
              <a:cxn ang="0">
                <a:pos x="connsiteX3" y="connsiteY3"/>
              </a:cxn>
            </a:cxnLst>
            <a:rect l="l" t="t" r="r" b="b"/>
            <a:pathLst>
              <a:path w="682075" h="4288008">
                <a:moveTo>
                  <a:pt x="0" y="4288008"/>
                </a:moveTo>
                <a:cubicBezTo>
                  <a:pt x="1712" y="2858672"/>
                  <a:pt x="3423" y="1429336"/>
                  <a:pt x="5135" y="0"/>
                </a:cubicBezTo>
                <a:lnTo>
                  <a:pt x="682075" y="1983347"/>
                </a:lnTo>
                <a:lnTo>
                  <a:pt x="0" y="4288008"/>
                </a:lnTo>
                <a:close/>
              </a:path>
            </a:pathLst>
          </a:cu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662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95F9116-0211-4B63-9FEF-E40307CD7278}"/>
              </a:ext>
            </a:extLst>
          </p:cNvPr>
          <p:cNvSpPr>
            <a:spLocks noGrp="1"/>
          </p:cNvSpPr>
          <p:nvPr>
            <p:ph type="title"/>
          </p:nvPr>
        </p:nvSpPr>
        <p:spPr>
          <a:xfrm>
            <a:off x="666919" y="154380"/>
            <a:ext cx="8674904" cy="967235"/>
          </a:xfrm>
        </p:spPr>
        <p:txBody>
          <a:bodyPr/>
          <a:lstStyle/>
          <a:p>
            <a:r>
              <a:rPr lang="en-US" dirty="0" err="1"/>
              <a:t>Nottely</a:t>
            </a:r>
            <a:r>
              <a:rPr lang="en-US" dirty="0"/>
              <a:t> and Wolf Creek Sampling Locations</a:t>
            </a:r>
          </a:p>
        </p:txBody>
      </p:sp>
      <p:sp>
        <p:nvSpPr>
          <p:cNvPr id="13" name="Content Placeholder 2">
            <a:extLst>
              <a:ext uri="{FF2B5EF4-FFF2-40B4-BE49-F238E27FC236}">
                <a16:creationId xmlns:a16="http://schemas.microsoft.com/office/drawing/2014/main" id="{9F6E9FA5-1243-4F13-B0BD-E694E4A03217}"/>
              </a:ext>
            </a:extLst>
          </p:cNvPr>
          <p:cNvSpPr>
            <a:spLocks noGrp="1"/>
          </p:cNvSpPr>
          <p:nvPr>
            <p:ph sz="half" idx="1"/>
          </p:nvPr>
        </p:nvSpPr>
        <p:spPr>
          <a:xfrm>
            <a:off x="612086" y="1360715"/>
            <a:ext cx="5352881" cy="4942114"/>
          </a:xfrm>
        </p:spPr>
        <p:txBody>
          <a:bodyPr>
            <a:normAutofit/>
          </a:bodyPr>
          <a:lstStyle/>
          <a:p>
            <a:r>
              <a:rPr lang="en-US" dirty="0" err="1"/>
              <a:t>Nottely</a:t>
            </a:r>
            <a:r>
              <a:rPr lang="en-US" dirty="0"/>
              <a:t> River</a:t>
            </a:r>
          </a:p>
          <a:p>
            <a:pPr lvl="1"/>
            <a:r>
              <a:rPr lang="en-US" dirty="0"/>
              <a:t>10 Fecal coliform and E-coli sampling stations</a:t>
            </a:r>
          </a:p>
          <a:p>
            <a:r>
              <a:rPr lang="en-US" dirty="0"/>
              <a:t>West Fork Wolf Creek</a:t>
            </a:r>
          </a:p>
          <a:p>
            <a:pPr lvl="1"/>
            <a:r>
              <a:rPr lang="en-US" dirty="0"/>
              <a:t>1 biota fish sampling station</a:t>
            </a:r>
          </a:p>
          <a:p>
            <a:r>
              <a:rPr lang="en-US" dirty="0"/>
              <a:t>Wolf Creek	</a:t>
            </a:r>
          </a:p>
          <a:p>
            <a:pPr lvl="1"/>
            <a:r>
              <a:rPr lang="en-US" dirty="0"/>
              <a:t>1 biota fish sampling station</a:t>
            </a:r>
          </a:p>
          <a:p>
            <a:r>
              <a:rPr lang="en-US" dirty="0"/>
              <a:t>Town Creek</a:t>
            </a:r>
          </a:p>
          <a:p>
            <a:pPr lvl="1"/>
            <a:r>
              <a:rPr lang="en-US" dirty="0"/>
              <a:t>1 biota fish sampling station</a:t>
            </a:r>
          </a:p>
          <a:p>
            <a:pPr lvl="1"/>
            <a:endParaRPr lang="en-US" dirty="0"/>
          </a:p>
          <a:p>
            <a:pPr marL="0" lvl="0" indent="0">
              <a:buNone/>
            </a:pPr>
            <a:r>
              <a:rPr lang="en-US" dirty="0"/>
              <a:t>All locations: temperature, dissolved  oxygen, pH, conductivity, turbidity</a:t>
            </a:r>
          </a:p>
        </p:txBody>
      </p:sp>
      <p:pic>
        <p:nvPicPr>
          <p:cNvPr id="6" name="Content Placeholder 5">
            <a:extLst>
              <a:ext uri="{FF2B5EF4-FFF2-40B4-BE49-F238E27FC236}">
                <a16:creationId xmlns:a16="http://schemas.microsoft.com/office/drawing/2014/main" id="{D6049268-6680-40BF-92CC-F93426DEB2F8}"/>
              </a:ext>
            </a:extLst>
          </p:cNvPr>
          <p:cNvPicPr>
            <a:picLocks noGrp="1" noChangeAspect="1"/>
          </p:cNvPicPr>
          <p:nvPr>
            <p:ph sz="half" idx="2"/>
          </p:nvPr>
        </p:nvPicPr>
        <p:blipFill>
          <a:blip r:embed="rId2"/>
          <a:stretch>
            <a:fillRect/>
          </a:stretch>
        </p:blipFill>
        <p:spPr>
          <a:xfrm>
            <a:off x="6186715" y="1742082"/>
            <a:ext cx="5410200" cy="4179379"/>
          </a:xfrm>
          <a:prstGeom prst="rect">
            <a:avLst/>
          </a:prstGeom>
          <a:noFill/>
        </p:spPr>
      </p:pic>
      <p:sp>
        <p:nvSpPr>
          <p:cNvPr id="4" name="Slide Number Placeholder 3">
            <a:extLst>
              <a:ext uri="{FF2B5EF4-FFF2-40B4-BE49-F238E27FC236}">
                <a16:creationId xmlns:a16="http://schemas.microsoft.com/office/drawing/2014/main" id="{FAAA37BE-8018-4A5E-A860-81C01282B095}"/>
              </a:ext>
            </a:extLst>
          </p:cNvPr>
          <p:cNvSpPr>
            <a:spLocks noGrp="1"/>
          </p:cNvSpPr>
          <p:nvPr>
            <p:ph type="sldNum" sz="quarter" idx="4"/>
          </p:nvPr>
        </p:nvSpPr>
        <p:spPr>
          <a:xfrm>
            <a:off x="8839200" y="6523049"/>
            <a:ext cx="2743200" cy="332284"/>
          </a:xfrm>
        </p:spPr>
        <p:txBody>
          <a:bodyPr anchor="ctr">
            <a:normAutofit/>
          </a:bodyPr>
          <a:lstStyle/>
          <a:p>
            <a:pPr>
              <a:spcAft>
                <a:spcPts val="600"/>
              </a:spcAft>
            </a:pPr>
            <a:fld id="{8BA37339-5342-45D3-970F-DEB9E3535962}" type="slidenum">
              <a:rPr lang="en-US" smtClean="0"/>
              <a:pPr>
                <a:spcAft>
                  <a:spcPts val="600"/>
                </a:spcAft>
              </a:pPr>
              <a:t>24</a:t>
            </a:fld>
            <a:endParaRPr lang="en-US"/>
          </a:p>
        </p:txBody>
      </p:sp>
      <p:sp>
        <p:nvSpPr>
          <p:cNvPr id="5" name="Footer Placeholder 4">
            <a:extLst>
              <a:ext uri="{FF2B5EF4-FFF2-40B4-BE49-F238E27FC236}">
                <a16:creationId xmlns:a16="http://schemas.microsoft.com/office/drawing/2014/main" id="{4789C05D-F085-4A96-8713-BE322C4AAECD}"/>
              </a:ext>
            </a:extLst>
          </p:cNvPr>
          <p:cNvSpPr>
            <a:spLocks noGrp="1"/>
          </p:cNvSpPr>
          <p:nvPr>
            <p:ph type="ftr" sz="quarter" idx="3"/>
          </p:nvPr>
        </p:nvSpPr>
        <p:spPr>
          <a:xfrm>
            <a:off x="609600" y="6523050"/>
            <a:ext cx="4114800" cy="334951"/>
          </a:xfrm>
        </p:spPr>
        <p:txBody>
          <a:bodyPr anchor="ctr">
            <a:normAutofit/>
          </a:bodyPr>
          <a:lstStyle/>
          <a:p>
            <a:pPr>
              <a:spcAft>
                <a:spcPts val="600"/>
              </a:spcAft>
            </a:pPr>
            <a:r>
              <a:rPr lang="en-US"/>
              <a:t>Coosa-North Georgia 303(d) Analysis</a:t>
            </a:r>
          </a:p>
        </p:txBody>
      </p:sp>
    </p:spTree>
    <p:extLst>
      <p:ext uri="{BB962C8B-B14F-4D97-AF65-F5344CB8AC3E}">
        <p14:creationId xmlns:p14="http://schemas.microsoft.com/office/powerpoint/2010/main" val="3661728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28409E7-C2D6-442A-8B56-B4DAA79CCC03}"/>
              </a:ext>
            </a:extLst>
          </p:cNvPr>
          <p:cNvSpPr>
            <a:spLocks noGrp="1"/>
          </p:cNvSpPr>
          <p:nvPr>
            <p:ph sz="quarter" idx="13"/>
          </p:nvPr>
        </p:nvSpPr>
        <p:spPr/>
        <p:txBody>
          <a:bodyPr/>
          <a:lstStyle/>
          <a:p>
            <a:r>
              <a:rPr lang="en-US" dirty="0"/>
              <a:t>Collect data over 10-months</a:t>
            </a:r>
          </a:p>
          <a:p>
            <a:r>
              <a:rPr lang="en-US" dirty="0"/>
              <a:t>Compare data with state standards to determine if any streams can be delisted</a:t>
            </a:r>
          </a:p>
          <a:p>
            <a:r>
              <a:rPr lang="en-US" dirty="0"/>
              <a:t>Validate scoring used in the prioritization tool and determine if any changes should be made to the tool</a:t>
            </a:r>
          </a:p>
          <a:p>
            <a:r>
              <a:rPr lang="en-US" dirty="0"/>
              <a:t>Recommend actions that could be taken to improve water quality</a:t>
            </a:r>
          </a:p>
          <a:p>
            <a:r>
              <a:rPr lang="en-US" dirty="0"/>
              <a:t>Final report summarizing results and recommendations </a:t>
            </a:r>
          </a:p>
        </p:txBody>
      </p:sp>
      <p:sp>
        <p:nvSpPr>
          <p:cNvPr id="2" name="Title 1">
            <a:extLst>
              <a:ext uri="{FF2B5EF4-FFF2-40B4-BE49-F238E27FC236}">
                <a16:creationId xmlns:a16="http://schemas.microsoft.com/office/drawing/2014/main" id="{3C933FFA-3C50-4A63-A826-664E1BDFF9DD}"/>
              </a:ext>
            </a:extLst>
          </p:cNvPr>
          <p:cNvSpPr>
            <a:spLocks noGrp="1"/>
          </p:cNvSpPr>
          <p:nvPr>
            <p:ph type="title"/>
          </p:nvPr>
        </p:nvSpPr>
        <p:spPr/>
        <p:txBody>
          <a:bodyPr/>
          <a:lstStyle/>
          <a:p>
            <a:r>
              <a:rPr lang="en-US" dirty="0"/>
              <a:t>Next Steps</a:t>
            </a:r>
          </a:p>
        </p:txBody>
      </p:sp>
      <p:sp>
        <p:nvSpPr>
          <p:cNvPr id="5" name="Slide Number Placeholder 4">
            <a:extLst>
              <a:ext uri="{FF2B5EF4-FFF2-40B4-BE49-F238E27FC236}">
                <a16:creationId xmlns:a16="http://schemas.microsoft.com/office/drawing/2014/main" id="{0931FDB2-D74A-47A9-8D70-06E81F1141E5}"/>
              </a:ext>
            </a:extLst>
          </p:cNvPr>
          <p:cNvSpPr>
            <a:spLocks noGrp="1"/>
          </p:cNvSpPr>
          <p:nvPr>
            <p:ph type="sldNum" sz="quarter" idx="4"/>
          </p:nvPr>
        </p:nvSpPr>
        <p:spPr/>
        <p:txBody>
          <a:bodyPr/>
          <a:lstStyle/>
          <a:p>
            <a:fld id="{8BA37339-5342-45D3-970F-DEB9E3535962}" type="slidenum">
              <a:rPr lang="en-US" smtClean="0"/>
              <a:pPr/>
              <a:t>25</a:t>
            </a:fld>
            <a:endParaRPr lang="en-US" dirty="0"/>
          </a:p>
        </p:txBody>
      </p:sp>
      <p:sp>
        <p:nvSpPr>
          <p:cNvPr id="6" name="Footer Placeholder 5">
            <a:extLst>
              <a:ext uri="{FF2B5EF4-FFF2-40B4-BE49-F238E27FC236}">
                <a16:creationId xmlns:a16="http://schemas.microsoft.com/office/drawing/2014/main" id="{111DB701-5DFB-4F3A-BB6E-6A576991DC4A}"/>
              </a:ext>
            </a:extLst>
          </p:cNvPr>
          <p:cNvSpPr>
            <a:spLocks noGrp="1"/>
          </p:cNvSpPr>
          <p:nvPr>
            <p:ph type="ftr" sz="quarter" idx="3"/>
          </p:nvPr>
        </p:nvSpPr>
        <p:spPr/>
        <p:txBody>
          <a:bodyPr/>
          <a:lstStyle/>
          <a:p>
            <a:r>
              <a:rPr lang="en-US"/>
              <a:t>Coosa-North Georgia 303(d) Analysis</a:t>
            </a:r>
            <a:endParaRPr lang="en-US" dirty="0"/>
          </a:p>
        </p:txBody>
      </p:sp>
    </p:spTree>
    <p:extLst>
      <p:ext uri="{BB962C8B-B14F-4D97-AF65-F5344CB8AC3E}">
        <p14:creationId xmlns:p14="http://schemas.microsoft.com/office/powerpoint/2010/main" val="903398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a:lstStyle/>
          <a:p>
            <a:fld id="{8BA37339-5342-45D3-970F-DEB9E3535962}" type="slidenum">
              <a:rPr lang="en-US" smtClean="0"/>
              <a:pPr/>
              <a:t>26</a:t>
            </a:fld>
            <a:endParaRPr lang="en-US" dirty="0"/>
          </a:p>
        </p:txBody>
      </p:sp>
      <p:sp>
        <p:nvSpPr>
          <p:cNvPr id="6" name="Content Placeholder 5">
            <a:extLst>
              <a:ext uri="{FF2B5EF4-FFF2-40B4-BE49-F238E27FC236}">
                <a16:creationId xmlns:a16="http://schemas.microsoft.com/office/drawing/2014/main" id="{BCD2253C-A4E6-4B27-B216-2F9BF39DEF69}"/>
              </a:ext>
            </a:extLst>
          </p:cNvPr>
          <p:cNvSpPr>
            <a:spLocks noGrp="1"/>
          </p:cNvSpPr>
          <p:nvPr>
            <p:ph idx="1"/>
          </p:nvPr>
        </p:nvSpPr>
        <p:spPr>
          <a:xfrm>
            <a:off x="1016000" y="3078163"/>
            <a:ext cx="7721600" cy="3269371"/>
          </a:xfrm>
        </p:spPr>
        <p:txBody>
          <a:bodyPr>
            <a:normAutofit/>
          </a:bodyPr>
          <a:lstStyle/>
          <a:p>
            <a:endParaRPr lang="en-US" sz="2800" dirty="0"/>
          </a:p>
          <a:p>
            <a:r>
              <a:rPr lang="en-US" sz="2800" dirty="0"/>
              <a:t>Erin Lincoln, PH</a:t>
            </a:r>
          </a:p>
          <a:p>
            <a:pPr>
              <a:spcBef>
                <a:spcPts val="600"/>
              </a:spcBef>
            </a:pPr>
            <a:r>
              <a:rPr lang="en-US" sz="2800" dirty="0"/>
              <a:t>erin.lincoln@tetratech.com</a:t>
            </a:r>
          </a:p>
          <a:p>
            <a:endParaRPr lang="en-US" sz="600" dirty="0"/>
          </a:p>
          <a:p>
            <a:r>
              <a:rPr lang="en-US" sz="2800" dirty="0"/>
              <a:t>Natalie Postel, PE</a:t>
            </a:r>
          </a:p>
          <a:p>
            <a:pPr>
              <a:spcBef>
                <a:spcPts val="600"/>
              </a:spcBef>
            </a:pPr>
            <a:r>
              <a:rPr lang="en-US" sz="2800" dirty="0"/>
              <a:t>natalie.postel@tetratech.com </a:t>
            </a: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24930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CBF072-914A-4174-B509-66594746ED52}"/>
              </a:ext>
            </a:extLst>
          </p:cNvPr>
          <p:cNvSpPr>
            <a:spLocks noGrp="1"/>
          </p:cNvSpPr>
          <p:nvPr>
            <p:ph sz="quarter" idx="13"/>
          </p:nvPr>
        </p:nvSpPr>
        <p:spPr/>
        <p:txBody>
          <a:bodyPr>
            <a:normAutofit/>
          </a:bodyPr>
          <a:lstStyle/>
          <a:p>
            <a:pPr marL="0" indent="0" algn="ctr">
              <a:buNone/>
            </a:pPr>
            <a:r>
              <a:rPr lang="en-US" sz="3200" dirty="0"/>
              <a:t>Develop an impaired stream water quality assessment tool to guide private citizens, watershed groups, local governments, and the Council and Partnership in prioritizing and delisting impaired 303(d) listed streams in the Coosa-North GA region.</a:t>
            </a:r>
          </a:p>
          <a:p>
            <a:pPr marL="0" indent="0" algn="ctr">
              <a:buNone/>
            </a:pPr>
            <a:endParaRPr lang="en-US" sz="3200" dirty="0"/>
          </a:p>
          <a:p>
            <a:pPr marL="0" indent="0" algn="ctr">
              <a:buNone/>
            </a:pPr>
            <a:endParaRPr lang="en-US" sz="3200" dirty="0"/>
          </a:p>
        </p:txBody>
      </p:sp>
      <p:sp>
        <p:nvSpPr>
          <p:cNvPr id="3" name="Title 2">
            <a:extLst>
              <a:ext uri="{FF2B5EF4-FFF2-40B4-BE49-F238E27FC236}">
                <a16:creationId xmlns:a16="http://schemas.microsoft.com/office/drawing/2014/main" id="{C669F343-F990-4359-AFEC-DFA62CC3D60C}"/>
              </a:ext>
            </a:extLst>
          </p:cNvPr>
          <p:cNvSpPr>
            <a:spLocks noGrp="1"/>
          </p:cNvSpPr>
          <p:nvPr>
            <p:ph type="title"/>
          </p:nvPr>
        </p:nvSpPr>
        <p:spPr/>
        <p:txBody>
          <a:bodyPr/>
          <a:lstStyle/>
          <a:p>
            <a:r>
              <a:rPr lang="en-US" dirty="0"/>
              <a:t>Project Goal</a:t>
            </a:r>
          </a:p>
        </p:txBody>
      </p:sp>
      <p:sp>
        <p:nvSpPr>
          <p:cNvPr id="4" name="Slide Number Placeholder 3">
            <a:extLst>
              <a:ext uri="{FF2B5EF4-FFF2-40B4-BE49-F238E27FC236}">
                <a16:creationId xmlns:a16="http://schemas.microsoft.com/office/drawing/2014/main" id="{B1756896-4209-48D1-8393-EE2F94904074}"/>
              </a:ext>
            </a:extLst>
          </p:cNvPr>
          <p:cNvSpPr>
            <a:spLocks noGrp="1"/>
          </p:cNvSpPr>
          <p:nvPr>
            <p:ph type="sldNum" sz="quarter" idx="4"/>
          </p:nvPr>
        </p:nvSpPr>
        <p:spPr/>
        <p:txBody>
          <a:bodyPr/>
          <a:lstStyle/>
          <a:p>
            <a:fld id="{8BA37339-5342-45D3-970F-DEB9E3535962}" type="slidenum">
              <a:rPr lang="en-US" smtClean="0"/>
              <a:pPr/>
              <a:t>3</a:t>
            </a:fld>
            <a:endParaRPr lang="en-US" dirty="0"/>
          </a:p>
        </p:txBody>
      </p:sp>
      <p:sp>
        <p:nvSpPr>
          <p:cNvPr id="5" name="Footer Placeholder 4">
            <a:extLst>
              <a:ext uri="{FF2B5EF4-FFF2-40B4-BE49-F238E27FC236}">
                <a16:creationId xmlns:a16="http://schemas.microsoft.com/office/drawing/2014/main" id="{165BEFAF-8B94-4445-AFAF-08F88175CF2C}"/>
              </a:ext>
            </a:extLst>
          </p:cNvPr>
          <p:cNvSpPr>
            <a:spLocks noGrp="1"/>
          </p:cNvSpPr>
          <p:nvPr>
            <p:ph type="ftr" sz="quarter" idx="3"/>
          </p:nvPr>
        </p:nvSpPr>
        <p:spPr/>
        <p:txBody>
          <a:bodyPr/>
          <a:lstStyle/>
          <a:p>
            <a:r>
              <a:rPr lang="en-US" dirty="0"/>
              <a:t>Coosa-North Georgia 303(d) Analysis</a:t>
            </a:r>
          </a:p>
        </p:txBody>
      </p:sp>
      <p:pic>
        <p:nvPicPr>
          <p:cNvPr id="7" name="Picture 6">
            <a:extLst>
              <a:ext uri="{FF2B5EF4-FFF2-40B4-BE49-F238E27FC236}">
                <a16:creationId xmlns:a16="http://schemas.microsoft.com/office/drawing/2014/main" id="{57F6A685-75B9-4E3A-9F80-CB50B27986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5958659" y="3709699"/>
            <a:ext cx="5546214" cy="2644214"/>
          </a:xfrm>
          <a:prstGeom prst="rect">
            <a:avLst/>
          </a:prstGeom>
          <a:noFill/>
          <a:ln>
            <a:noFill/>
          </a:ln>
          <a:extLst>
            <a:ext uri="{53640926-AAD7-44D8-BBD7-CCE9431645EC}">
              <a14:shadowObscured xmlns:a14="http://schemas.microsoft.com/office/drawing/2010/main"/>
            </a:ext>
          </a:extLst>
        </p:spPr>
      </p:pic>
      <p:pic>
        <p:nvPicPr>
          <p:cNvPr id="9" name="Picture 8" descr="A picture containing grass, tree, outdoor, nature&#10;&#10;Description automatically generated">
            <a:extLst>
              <a:ext uri="{FF2B5EF4-FFF2-40B4-BE49-F238E27FC236}">
                <a16:creationId xmlns:a16="http://schemas.microsoft.com/office/drawing/2014/main" id="{7D9BA542-C668-4BFF-8BCB-9B68F49DB1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709699"/>
            <a:ext cx="4927107" cy="2644214"/>
          </a:xfrm>
          <a:prstGeom prst="rect">
            <a:avLst/>
          </a:prstGeom>
        </p:spPr>
      </p:pic>
    </p:spTree>
    <p:extLst>
      <p:ext uri="{BB962C8B-B14F-4D97-AF65-F5344CB8AC3E}">
        <p14:creationId xmlns:p14="http://schemas.microsoft.com/office/powerpoint/2010/main" val="205963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F131112E-7128-4132-BC0B-44F15FFB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462" y="0"/>
            <a:ext cx="10081075" cy="6523049"/>
          </a:xfrm>
          <a:prstGeom prst="rect">
            <a:avLst/>
          </a:prstGeom>
        </p:spPr>
      </p:pic>
      <p:sp>
        <p:nvSpPr>
          <p:cNvPr id="2" name="Slide Number Placeholder 1">
            <a:extLst>
              <a:ext uri="{FF2B5EF4-FFF2-40B4-BE49-F238E27FC236}">
                <a16:creationId xmlns:a16="http://schemas.microsoft.com/office/drawing/2014/main" id="{E1973F5D-6692-4B14-8A07-183DC8748A42}"/>
              </a:ext>
            </a:extLst>
          </p:cNvPr>
          <p:cNvSpPr>
            <a:spLocks noGrp="1"/>
          </p:cNvSpPr>
          <p:nvPr>
            <p:ph type="sldNum" sz="quarter" idx="4"/>
          </p:nvPr>
        </p:nvSpPr>
        <p:spPr/>
        <p:txBody>
          <a:bodyPr/>
          <a:lstStyle/>
          <a:p>
            <a:fld id="{8BA37339-5342-45D3-970F-DEB9E3535962}" type="slidenum">
              <a:rPr lang="en-US" smtClean="0"/>
              <a:pPr/>
              <a:t>4</a:t>
            </a:fld>
            <a:endParaRPr lang="en-US" dirty="0"/>
          </a:p>
        </p:txBody>
      </p:sp>
      <p:sp>
        <p:nvSpPr>
          <p:cNvPr id="3" name="Footer Placeholder 2">
            <a:extLst>
              <a:ext uri="{FF2B5EF4-FFF2-40B4-BE49-F238E27FC236}">
                <a16:creationId xmlns:a16="http://schemas.microsoft.com/office/drawing/2014/main" id="{32BDBF53-AD2E-4D4C-998E-C498BB3495ED}"/>
              </a:ext>
            </a:extLst>
          </p:cNvPr>
          <p:cNvSpPr>
            <a:spLocks noGrp="1"/>
          </p:cNvSpPr>
          <p:nvPr>
            <p:ph type="ftr" sz="quarter" idx="3"/>
          </p:nvPr>
        </p:nvSpPr>
        <p:spPr/>
        <p:txBody>
          <a:bodyPr/>
          <a:lstStyle/>
          <a:p>
            <a:r>
              <a:rPr lang="en-US"/>
              <a:t>Coosa-North Georgia 303(d) Analysis</a:t>
            </a:r>
            <a:endParaRPr lang="en-US" dirty="0"/>
          </a:p>
        </p:txBody>
      </p:sp>
      <p:graphicFrame>
        <p:nvGraphicFramePr>
          <p:cNvPr id="6" name="Table 8">
            <a:extLst>
              <a:ext uri="{FF2B5EF4-FFF2-40B4-BE49-F238E27FC236}">
                <a16:creationId xmlns:a16="http://schemas.microsoft.com/office/drawing/2014/main" id="{BB1C2943-DBB3-4272-A231-3A6CFDEE0803}"/>
              </a:ext>
            </a:extLst>
          </p:cNvPr>
          <p:cNvGraphicFramePr>
            <a:graphicFrameLocks noGrp="1"/>
          </p:cNvGraphicFramePr>
          <p:nvPr>
            <p:extLst>
              <p:ext uri="{D42A27DB-BD31-4B8C-83A1-F6EECF244321}">
                <p14:modId xmlns:p14="http://schemas.microsoft.com/office/powerpoint/2010/main" val="3343018509"/>
              </p:ext>
            </p:extLst>
          </p:nvPr>
        </p:nvGraphicFramePr>
        <p:xfrm>
          <a:off x="7254216" y="3514964"/>
          <a:ext cx="3489564" cy="1842314"/>
        </p:xfrm>
        <a:graphic>
          <a:graphicData uri="http://schemas.openxmlformats.org/drawingml/2006/table">
            <a:tbl>
              <a:tblPr firstRow="1" bandRow="1">
                <a:tableStyleId>{7E9639D4-E3E2-4D34-9284-5A2195B3D0D7}</a:tableStyleId>
              </a:tblPr>
              <a:tblGrid>
                <a:gridCol w="2388092">
                  <a:extLst>
                    <a:ext uri="{9D8B030D-6E8A-4147-A177-3AD203B41FA5}">
                      <a16:colId xmlns:a16="http://schemas.microsoft.com/office/drawing/2014/main" val="1882778267"/>
                    </a:ext>
                  </a:extLst>
                </a:gridCol>
                <a:gridCol w="1101472">
                  <a:extLst>
                    <a:ext uri="{9D8B030D-6E8A-4147-A177-3AD203B41FA5}">
                      <a16:colId xmlns:a16="http://schemas.microsoft.com/office/drawing/2014/main" val="2279558109"/>
                    </a:ext>
                  </a:extLst>
                </a:gridCol>
              </a:tblGrid>
              <a:tr h="370840">
                <a:tc>
                  <a:txBody>
                    <a:bodyPr/>
                    <a:lstStyle/>
                    <a:p>
                      <a:pPr algn="l"/>
                      <a:r>
                        <a:rPr lang="en-US" sz="1400" dirty="0"/>
                        <a:t>Impairment Cause</a:t>
                      </a:r>
                    </a:p>
                  </a:txBody>
                  <a:tcPr anchor="ctr"/>
                </a:tc>
                <a:tc>
                  <a:txBody>
                    <a:bodyPr/>
                    <a:lstStyle/>
                    <a:p>
                      <a:pPr algn="ctr"/>
                      <a:r>
                        <a:rPr lang="en-US" sz="1400" dirty="0"/>
                        <a:t># Impaired Segments</a:t>
                      </a:r>
                    </a:p>
                  </a:txBody>
                  <a:tcPr anchor="ctr"/>
                </a:tc>
                <a:extLst>
                  <a:ext uri="{0D108BD9-81ED-4DB2-BD59-A6C34878D82A}">
                    <a16:rowId xmlns:a16="http://schemas.microsoft.com/office/drawing/2014/main" val="3194354444"/>
                  </a:ext>
                </a:extLst>
              </a:tr>
              <a:tr h="314122">
                <a:tc>
                  <a:txBody>
                    <a:bodyPr/>
                    <a:lstStyle/>
                    <a:p>
                      <a:r>
                        <a:rPr lang="en-US" sz="1400" dirty="0"/>
                        <a:t>Fecal coliform</a:t>
                      </a:r>
                    </a:p>
                  </a:txBody>
                  <a:tcPr anchor="ctr">
                    <a:solidFill>
                      <a:schemeClr val="bg1"/>
                    </a:solidFill>
                  </a:tcPr>
                </a:tc>
                <a:tc>
                  <a:txBody>
                    <a:bodyPr/>
                    <a:lstStyle/>
                    <a:p>
                      <a:r>
                        <a:rPr lang="en-US" sz="1400" dirty="0"/>
                        <a:t>      105</a:t>
                      </a:r>
                    </a:p>
                  </a:txBody>
                  <a:tcPr anchor="ctr">
                    <a:solidFill>
                      <a:schemeClr val="bg1"/>
                    </a:solidFill>
                  </a:tcPr>
                </a:tc>
                <a:extLst>
                  <a:ext uri="{0D108BD9-81ED-4DB2-BD59-A6C34878D82A}">
                    <a16:rowId xmlns:a16="http://schemas.microsoft.com/office/drawing/2014/main" val="1346631595"/>
                  </a:ext>
                </a:extLst>
              </a:tr>
              <a:tr h="322555">
                <a:tc>
                  <a:txBody>
                    <a:bodyPr/>
                    <a:lstStyle/>
                    <a:p>
                      <a:r>
                        <a:rPr lang="en-US" sz="1400" dirty="0"/>
                        <a:t>Biota fish/macro</a:t>
                      </a:r>
                    </a:p>
                  </a:txBody>
                  <a:tcPr anchor="ctr">
                    <a:solidFill>
                      <a:schemeClr val="bg1"/>
                    </a:solidFill>
                  </a:tcPr>
                </a:tc>
                <a:tc>
                  <a:txBody>
                    <a:bodyPr/>
                    <a:lstStyle/>
                    <a:p>
                      <a:r>
                        <a:rPr lang="en-US" sz="1400" dirty="0"/>
                        <a:t>      152</a:t>
                      </a:r>
                    </a:p>
                  </a:txBody>
                  <a:tcPr anchor="ctr">
                    <a:solidFill>
                      <a:schemeClr val="bg1"/>
                    </a:solidFill>
                  </a:tcPr>
                </a:tc>
                <a:extLst>
                  <a:ext uri="{0D108BD9-81ED-4DB2-BD59-A6C34878D82A}">
                    <a16:rowId xmlns:a16="http://schemas.microsoft.com/office/drawing/2014/main" val="3115161720"/>
                  </a:ext>
                </a:extLst>
              </a:tr>
              <a:tr h="316637">
                <a:tc>
                  <a:txBody>
                    <a:bodyPr/>
                    <a:lstStyle/>
                    <a:p>
                      <a:r>
                        <a:rPr lang="en-US" sz="1400" dirty="0"/>
                        <a:t>Other (PCBs)</a:t>
                      </a:r>
                    </a:p>
                  </a:txBody>
                  <a:tcPr anchor="ctr">
                    <a:solidFill>
                      <a:schemeClr val="bg1"/>
                    </a:solidFill>
                  </a:tcPr>
                </a:tc>
                <a:tc>
                  <a:txBody>
                    <a:bodyPr/>
                    <a:lstStyle/>
                    <a:p>
                      <a:r>
                        <a:rPr lang="en-US" sz="1400" dirty="0"/>
                        <a:t>        32</a:t>
                      </a:r>
                    </a:p>
                  </a:txBody>
                  <a:tcPr anchor="ctr">
                    <a:solidFill>
                      <a:schemeClr val="bg1"/>
                    </a:solidFill>
                  </a:tcPr>
                </a:tc>
                <a:extLst>
                  <a:ext uri="{0D108BD9-81ED-4DB2-BD59-A6C34878D82A}">
                    <a16:rowId xmlns:a16="http://schemas.microsoft.com/office/drawing/2014/main" val="2915482165"/>
                  </a:ext>
                </a:extLst>
              </a:tr>
              <a:tr h="370840">
                <a:tc>
                  <a:txBody>
                    <a:bodyPr/>
                    <a:lstStyle/>
                    <a:p>
                      <a:r>
                        <a:rPr lang="en-US" sz="1400" dirty="0"/>
                        <a:t>Other (DO, pH, temp, E. coli) </a:t>
                      </a:r>
                    </a:p>
                  </a:txBody>
                  <a:tcPr anchor="ctr">
                    <a:solidFill>
                      <a:schemeClr val="bg1"/>
                    </a:solidFill>
                  </a:tcPr>
                </a:tc>
                <a:tc>
                  <a:txBody>
                    <a:bodyPr/>
                    <a:lstStyle/>
                    <a:p>
                      <a:r>
                        <a:rPr lang="en-US" sz="1400" dirty="0"/>
                        <a:t>        20</a:t>
                      </a:r>
                    </a:p>
                  </a:txBody>
                  <a:tcPr anchor="ctr">
                    <a:solidFill>
                      <a:schemeClr val="bg1"/>
                    </a:solidFill>
                  </a:tcPr>
                </a:tc>
                <a:extLst>
                  <a:ext uri="{0D108BD9-81ED-4DB2-BD59-A6C34878D82A}">
                    <a16:rowId xmlns:a16="http://schemas.microsoft.com/office/drawing/2014/main" val="3856317911"/>
                  </a:ext>
                </a:extLst>
              </a:tr>
            </a:tbl>
          </a:graphicData>
        </a:graphic>
      </p:graphicFrame>
    </p:spTree>
    <p:extLst>
      <p:ext uri="{BB962C8B-B14F-4D97-AF65-F5344CB8AC3E}">
        <p14:creationId xmlns:p14="http://schemas.microsoft.com/office/powerpoint/2010/main" val="1524478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C277-7933-4DB5-89DD-1F2CAB077629}"/>
              </a:ext>
            </a:extLst>
          </p:cNvPr>
          <p:cNvSpPr>
            <a:spLocks noGrp="1"/>
          </p:cNvSpPr>
          <p:nvPr>
            <p:ph type="title"/>
          </p:nvPr>
        </p:nvSpPr>
        <p:spPr/>
        <p:txBody>
          <a:bodyPr/>
          <a:lstStyle/>
          <a:p>
            <a:r>
              <a:rPr lang="en-US" dirty="0"/>
              <a:t>Project Activities and Tasks</a:t>
            </a:r>
          </a:p>
        </p:txBody>
      </p:sp>
      <p:sp>
        <p:nvSpPr>
          <p:cNvPr id="3" name="Content Placeholder 2">
            <a:extLst>
              <a:ext uri="{FF2B5EF4-FFF2-40B4-BE49-F238E27FC236}">
                <a16:creationId xmlns:a16="http://schemas.microsoft.com/office/drawing/2014/main" id="{8B5E67A3-A210-49EF-9E50-977E6535A806}"/>
              </a:ext>
            </a:extLst>
          </p:cNvPr>
          <p:cNvSpPr>
            <a:spLocks noGrp="1"/>
          </p:cNvSpPr>
          <p:nvPr>
            <p:ph sz="half" idx="1"/>
          </p:nvPr>
        </p:nvSpPr>
        <p:spPr/>
        <p:txBody>
          <a:bodyPr>
            <a:normAutofit/>
          </a:bodyPr>
          <a:lstStyle/>
          <a:p>
            <a:r>
              <a:rPr lang="en-US" dirty="0"/>
              <a:t>303(d) Listed Streams Evaluation</a:t>
            </a:r>
          </a:p>
          <a:p>
            <a:pPr lvl="1"/>
            <a:r>
              <a:rPr lang="en-US" dirty="0"/>
              <a:t>Public data collection &amp; assessment</a:t>
            </a:r>
          </a:p>
          <a:p>
            <a:pPr lvl="1"/>
            <a:r>
              <a:rPr lang="en-US" dirty="0"/>
              <a:t>Water Quality Listing Evaluation</a:t>
            </a:r>
          </a:p>
          <a:p>
            <a:pPr lvl="1"/>
            <a:endParaRPr lang="en-US" sz="1400" dirty="0"/>
          </a:p>
          <a:p>
            <a:r>
              <a:rPr lang="en-US" dirty="0"/>
              <a:t>Prioritization Tool Development</a:t>
            </a:r>
          </a:p>
          <a:p>
            <a:pPr lvl="1"/>
            <a:r>
              <a:rPr lang="en-US" dirty="0"/>
              <a:t>Rate overall stream health</a:t>
            </a:r>
          </a:p>
          <a:p>
            <a:pPr lvl="1"/>
            <a:r>
              <a:rPr lang="en-US" dirty="0"/>
              <a:t>Prioritize streams for delisting/management efforts</a:t>
            </a:r>
          </a:p>
          <a:p>
            <a:pPr lvl="1"/>
            <a:endParaRPr lang="en-US" dirty="0"/>
          </a:p>
          <a:p>
            <a:r>
              <a:rPr lang="en-US" dirty="0"/>
              <a:t>Water Quality Sampling Program</a:t>
            </a:r>
          </a:p>
          <a:p>
            <a:pPr lvl="1"/>
            <a:r>
              <a:rPr lang="en-US" dirty="0"/>
              <a:t>Collect water quality and biota data</a:t>
            </a:r>
          </a:p>
          <a:p>
            <a:pPr lvl="1"/>
            <a:r>
              <a:rPr lang="en-US" dirty="0"/>
              <a:t>Compare against prioritization tool results</a:t>
            </a:r>
          </a:p>
        </p:txBody>
      </p:sp>
      <p:sp>
        <p:nvSpPr>
          <p:cNvPr id="5" name="Slide Number Placeholder 4">
            <a:extLst>
              <a:ext uri="{FF2B5EF4-FFF2-40B4-BE49-F238E27FC236}">
                <a16:creationId xmlns:a16="http://schemas.microsoft.com/office/drawing/2014/main" id="{C86D8C24-E270-4022-BE57-EE9963D00642}"/>
              </a:ext>
            </a:extLst>
          </p:cNvPr>
          <p:cNvSpPr>
            <a:spLocks noGrp="1"/>
          </p:cNvSpPr>
          <p:nvPr>
            <p:ph type="sldNum" sz="quarter" idx="4"/>
          </p:nvPr>
        </p:nvSpPr>
        <p:spPr/>
        <p:txBody>
          <a:bodyPr/>
          <a:lstStyle/>
          <a:p>
            <a:fld id="{8BA37339-5342-45D3-970F-DEB9E3535962}" type="slidenum">
              <a:rPr lang="en-US" smtClean="0"/>
              <a:pPr/>
              <a:t>5</a:t>
            </a:fld>
            <a:endParaRPr lang="en-US" dirty="0"/>
          </a:p>
        </p:txBody>
      </p:sp>
      <p:sp>
        <p:nvSpPr>
          <p:cNvPr id="6" name="Footer Placeholder 5">
            <a:extLst>
              <a:ext uri="{FF2B5EF4-FFF2-40B4-BE49-F238E27FC236}">
                <a16:creationId xmlns:a16="http://schemas.microsoft.com/office/drawing/2014/main" id="{53A1207B-26F9-401A-9D7B-36A883DDC6B9}"/>
              </a:ext>
            </a:extLst>
          </p:cNvPr>
          <p:cNvSpPr>
            <a:spLocks noGrp="1"/>
          </p:cNvSpPr>
          <p:nvPr>
            <p:ph type="ftr" sz="quarter" idx="3"/>
          </p:nvPr>
        </p:nvSpPr>
        <p:spPr/>
        <p:txBody>
          <a:bodyPr/>
          <a:lstStyle/>
          <a:p>
            <a:r>
              <a:rPr lang="en-US" dirty="0"/>
              <a:t>Coosa-North Georgia 303(d) Analysis</a:t>
            </a:r>
          </a:p>
        </p:txBody>
      </p:sp>
      <p:sp>
        <p:nvSpPr>
          <p:cNvPr id="12" name="Content Placeholder 11">
            <a:extLst>
              <a:ext uri="{FF2B5EF4-FFF2-40B4-BE49-F238E27FC236}">
                <a16:creationId xmlns:a16="http://schemas.microsoft.com/office/drawing/2014/main" id="{4017B687-5CC4-4F36-AD96-9FAE61EECCF6}"/>
              </a:ext>
            </a:extLst>
          </p:cNvPr>
          <p:cNvSpPr>
            <a:spLocks noGrp="1"/>
          </p:cNvSpPr>
          <p:nvPr>
            <p:ph sz="half" idx="2"/>
          </p:nvPr>
        </p:nvSpPr>
        <p:spPr/>
        <p:txBody>
          <a:bodyPr/>
          <a:lstStyle/>
          <a:p>
            <a:r>
              <a:rPr lang="en-US" dirty="0"/>
              <a:t>Social Media Posts</a:t>
            </a:r>
          </a:p>
          <a:p>
            <a:pPr lvl="1"/>
            <a:r>
              <a:rPr lang="en-US" dirty="0"/>
              <a:t>Facebook</a:t>
            </a:r>
          </a:p>
          <a:p>
            <a:pPr lvl="1"/>
            <a:r>
              <a:rPr lang="en-US" dirty="0"/>
              <a:t>LinkedIn</a:t>
            </a:r>
          </a:p>
        </p:txBody>
      </p:sp>
      <p:pic>
        <p:nvPicPr>
          <p:cNvPr id="13" name="Picture 12">
            <a:extLst>
              <a:ext uri="{FF2B5EF4-FFF2-40B4-BE49-F238E27FC236}">
                <a16:creationId xmlns:a16="http://schemas.microsoft.com/office/drawing/2014/main" id="{05D15DCA-46AC-4E68-8B57-89D95AAD4A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3349" y="2812276"/>
            <a:ext cx="4654070" cy="3490553"/>
          </a:xfrm>
          <a:prstGeom prst="rect">
            <a:avLst/>
          </a:prstGeom>
        </p:spPr>
      </p:pic>
    </p:spTree>
    <p:extLst>
      <p:ext uri="{BB962C8B-B14F-4D97-AF65-F5344CB8AC3E}">
        <p14:creationId xmlns:p14="http://schemas.microsoft.com/office/powerpoint/2010/main" val="4230659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AFCEC7-BF98-41CA-8AD6-A48AE3D71D10}"/>
              </a:ext>
            </a:extLst>
          </p:cNvPr>
          <p:cNvSpPr>
            <a:spLocks noGrp="1"/>
          </p:cNvSpPr>
          <p:nvPr>
            <p:ph type="sldNum" sz="quarter" idx="4"/>
          </p:nvPr>
        </p:nvSpPr>
        <p:spPr/>
        <p:txBody>
          <a:bodyPr/>
          <a:lstStyle/>
          <a:p>
            <a:fld id="{8BA37339-5342-45D3-970F-DEB9E3535962}" type="slidenum">
              <a:rPr lang="en-US" smtClean="0"/>
              <a:pPr/>
              <a:t>6</a:t>
            </a:fld>
            <a:endParaRPr lang="en-US" dirty="0"/>
          </a:p>
        </p:txBody>
      </p:sp>
      <p:sp>
        <p:nvSpPr>
          <p:cNvPr id="10" name="Content Placeholder 9">
            <a:extLst>
              <a:ext uri="{FF2B5EF4-FFF2-40B4-BE49-F238E27FC236}">
                <a16:creationId xmlns:a16="http://schemas.microsoft.com/office/drawing/2014/main" id="{C9ADB336-B73F-4FC2-9672-8B3AB6C81E56}"/>
              </a:ext>
            </a:extLst>
          </p:cNvPr>
          <p:cNvSpPr>
            <a:spLocks noGrp="1"/>
          </p:cNvSpPr>
          <p:nvPr>
            <p:ph idx="1"/>
          </p:nvPr>
        </p:nvSpPr>
        <p:spPr/>
        <p:txBody>
          <a:bodyPr/>
          <a:lstStyle/>
          <a:p>
            <a:endParaRPr lang="en-US" dirty="0"/>
          </a:p>
        </p:txBody>
      </p:sp>
      <p:sp>
        <p:nvSpPr>
          <p:cNvPr id="7" name="Title 6">
            <a:extLst>
              <a:ext uri="{FF2B5EF4-FFF2-40B4-BE49-F238E27FC236}">
                <a16:creationId xmlns:a16="http://schemas.microsoft.com/office/drawing/2014/main" id="{304B0009-A037-47BA-BFF3-7B443D2EB8A4}"/>
              </a:ext>
            </a:extLst>
          </p:cNvPr>
          <p:cNvSpPr>
            <a:spLocks noGrp="1"/>
          </p:cNvSpPr>
          <p:nvPr>
            <p:ph type="title"/>
          </p:nvPr>
        </p:nvSpPr>
        <p:spPr/>
        <p:txBody>
          <a:bodyPr/>
          <a:lstStyle/>
          <a:p>
            <a:r>
              <a:rPr lang="en-US" dirty="0"/>
              <a:t>303(d) Streams Evaluation</a:t>
            </a:r>
          </a:p>
        </p:txBody>
      </p:sp>
      <p:sp>
        <p:nvSpPr>
          <p:cNvPr id="6" name="Footer Placeholder 5">
            <a:extLst>
              <a:ext uri="{FF2B5EF4-FFF2-40B4-BE49-F238E27FC236}">
                <a16:creationId xmlns:a16="http://schemas.microsoft.com/office/drawing/2014/main" id="{BF50AF72-729D-477B-A64D-881A5D0F81DF}"/>
              </a:ext>
            </a:extLst>
          </p:cNvPr>
          <p:cNvSpPr>
            <a:spLocks noGrp="1"/>
          </p:cNvSpPr>
          <p:nvPr>
            <p:ph type="ftr" sz="quarter" idx="4294967295"/>
          </p:nvPr>
        </p:nvSpPr>
        <p:spPr>
          <a:xfrm>
            <a:off x="0" y="6523038"/>
            <a:ext cx="4114800" cy="334962"/>
          </a:xfrm>
        </p:spPr>
        <p:txBody>
          <a:bodyPr/>
          <a:lstStyle/>
          <a:p>
            <a:r>
              <a:rPr lang="en-US" dirty="0"/>
              <a:t>Coosa-North Georgia 303(d) Analysis</a:t>
            </a:r>
          </a:p>
        </p:txBody>
      </p:sp>
    </p:spTree>
    <p:extLst>
      <p:ext uri="{BB962C8B-B14F-4D97-AF65-F5344CB8AC3E}">
        <p14:creationId xmlns:p14="http://schemas.microsoft.com/office/powerpoint/2010/main" val="169414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416015-35DC-47D0-B5BD-B7F932275765}"/>
              </a:ext>
            </a:extLst>
          </p:cNvPr>
          <p:cNvSpPr>
            <a:spLocks noGrp="1"/>
          </p:cNvSpPr>
          <p:nvPr>
            <p:ph type="title"/>
          </p:nvPr>
        </p:nvSpPr>
        <p:spPr/>
        <p:txBody>
          <a:bodyPr/>
          <a:lstStyle/>
          <a:p>
            <a:r>
              <a:rPr lang="en-US" dirty="0"/>
              <a:t>Water Quality Standards and </a:t>
            </a:r>
            <a:br>
              <a:rPr lang="en-US" dirty="0"/>
            </a:br>
            <a:r>
              <a:rPr lang="en-US" dirty="0"/>
              <a:t>Listing Circumstances</a:t>
            </a:r>
          </a:p>
        </p:txBody>
      </p:sp>
      <p:sp>
        <p:nvSpPr>
          <p:cNvPr id="4" name="Slide Number Placeholder 3">
            <a:extLst>
              <a:ext uri="{FF2B5EF4-FFF2-40B4-BE49-F238E27FC236}">
                <a16:creationId xmlns:a16="http://schemas.microsoft.com/office/drawing/2014/main" id="{8E753281-F167-4E72-B544-41073DA22FFD}"/>
              </a:ext>
            </a:extLst>
          </p:cNvPr>
          <p:cNvSpPr>
            <a:spLocks noGrp="1"/>
          </p:cNvSpPr>
          <p:nvPr>
            <p:ph type="sldNum" sz="quarter" idx="4"/>
          </p:nvPr>
        </p:nvSpPr>
        <p:spPr/>
        <p:txBody>
          <a:bodyPr/>
          <a:lstStyle/>
          <a:p>
            <a:fld id="{8BA37339-5342-45D3-970F-DEB9E3535962}" type="slidenum">
              <a:rPr lang="en-US" smtClean="0"/>
              <a:pPr/>
              <a:t>7</a:t>
            </a:fld>
            <a:endParaRPr lang="en-US" dirty="0"/>
          </a:p>
        </p:txBody>
      </p:sp>
      <p:sp>
        <p:nvSpPr>
          <p:cNvPr id="5" name="Footer Placeholder 4">
            <a:extLst>
              <a:ext uri="{FF2B5EF4-FFF2-40B4-BE49-F238E27FC236}">
                <a16:creationId xmlns:a16="http://schemas.microsoft.com/office/drawing/2014/main" id="{EC4A11C0-9BB4-4E47-9B8B-B6233A1F0D62}"/>
              </a:ext>
            </a:extLst>
          </p:cNvPr>
          <p:cNvSpPr>
            <a:spLocks noGrp="1"/>
          </p:cNvSpPr>
          <p:nvPr>
            <p:ph type="ftr" sz="quarter" idx="3"/>
          </p:nvPr>
        </p:nvSpPr>
        <p:spPr/>
        <p:txBody>
          <a:bodyPr/>
          <a:lstStyle/>
          <a:p>
            <a:r>
              <a:rPr lang="en-US" dirty="0"/>
              <a:t>Coosa-North Georgia 303(d) Analysis</a:t>
            </a:r>
          </a:p>
        </p:txBody>
      </p:sp>
      <p:grpSp>
        <p:nvGrpSpPr>
          <p:cNvPr id="21" name="Group 20">
            <a:extLst>
              <a:ext uri="{FF2B5EF4-FFF2-40B4-BE49-F238E27FC236}">
                <a16:creationId xmlns:a16="http://schemas.microsoft.com/office/drawing/2014/main" id="{102086F8-37E6-4C55-AD8D-AE68266D46B3}"/>
              </a:ext>
            </a:extLst>
          </p:cNvPr>
          <p:cNvGrpSpPr/>
          <p:nvPr/>
        </p:nvGrpSpPr>
        <p:grpSpPr>
          <a:xfrm>
            <a:off x="4616018" y="4258233"/>
            <a:ext cx="1323489" cy="1554950"/>
            <a:chOff x="609600" y="1540380"/>
            <a:chExt cx="1353902" cy="1610180"/>
          </a:xfrm>
        </p:grpSpPr>
        <p:pic>
          <p:nvPicPr>
            <p:cNvPr id="14" name="Graphic 13" descr="House">
              <a:extLst>
                <a:ext uri="{FF2B5EF4-FFF2-40B4-BE49-F238E27FC236}">
                  <a16:creationId xmlns:a16="http://schemas.microsoft.com/office/drawing/2014/main" id="{1BF2A673-4B15-4D9E-945E-8C8C2783727F}"/>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 y="1540380"/>
              <a:ext cx="1197580" cy="1197580"/>
            </a:xfrm>
            <a:prstGeom prst="rect">
              <a:avLst/>
            </a:prstGeom>
          </p:spPr>
        </p:pic>
        <p:pic>
          <p:nvPicPr>
            <p:cNvPr id="7" name="Picture 26" descr="Septic Systems - Roto-Rooter - Expert Plumbers">
              <a:extLst>
                <a:ext uri="{FF2B5EF4-FFF2-40B4-BE49-F238E27FC236}">
                  <a16:creationId xmlns:a16="http://schemas.microsoft.com/office/drawing/2014/main" id="{3A84F517-099F-4049-B9EA-A33095CE7F8B}"/>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9379" y="2426437"/>
              <a:ext cx="724123" cy="724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66955697-FAFB-4EF4-931E-144E0443CD52}"/>
              </a:ext>
            </a:extLst>
          </p:cNvPr>
          <p:cNvGrpSpPr>
            <a:grpSpLocks noChangeAspect="1"/>
          </p:cNvGrpSpPr>
          <p:nvPr/>
        </p:nvGrpSpPr>
        <p:grpSpPr>
          <a:xfrm>
            <a:off x="2193300" y="4376727"/>
            <a:ext cx="1246320" cy="1289935"/>
            <a:chOff x="3436272" y="1608952"/>
            <a:chExt cx="1391067" cy="1377674"/>
          </a:xfrm>
        </p:grpSpPr>
        <p:pic>
          <p:nvPicPr>
            <p:cNvPr id="8" name="Picture 6" descr="Tractor Icon - Free Download, PNG and Vector">
              <a:extLst>
                <a:ext uri="{FF2B5EF4-FFF2-40B4-BE49-F238E27FC236}">
                  <a16:creationId xmlns:a16="http://schemas.microsoft.com/office/drawing/2014/main" id="{A1D714B7-36AB-486E-8D27-25C1E2CD8DE3}"/>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36272" y="1608952"/>
              <a:ext cx="1060435" cy="1060435"/>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Chicken">
              <a:extLst>
                <a:ext uri="{FF2B5EF4-FFF2-40B4-BE49-F238E27FC236}">
                  <a16:creationId xmlns:a16="http://schemas.microsoft.com/office/drawing/2014/main" id="{BE01EBED-F320-4AED-ACDF-3EDDD4015A57}"/>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66074" y="2325361"/>
              <a:ext cx="661265" cy="661265"/>
            </a:xfrm>
            <a:prstGeom prst="rect">
              <a:avLst/>
            </a:prstGeom>
          </p:spPr>
        </p:pic>
      </p:grpSp>
      <p:pic>
        <p:nvPicPr>
          <p:cNvPr id="10" name="Picture 36" descr="Factory building free vector icons designed by Freepik in 2020 | Factory  icon, Free icons, Building icon">
            <a:extLst>
              <a:ext uri="{FF2B5EF4-FFF2-40B4-BE49-F238E27FC236}">
                <a16:creationId xmlns:a16="http://schemas.microsoft.com/office/drawing/2014/main" id="{3530EC8C-00E4-4BA6-A6B5-F3B6EEEC9C85}"/>
              </a:ext>
            </a:extLst>
          </p:cNvPr>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18461" y="4416915"/>
            <a:ext cx="1074746" cy="1074746"/>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Forest scene">
            <a:extLst>
              <a:ext uri="{FF2B5EF4-FFF2-40B4-BE49-F238E27FC236}">
                <a16:creationId xmlns:a16="http://schemas.microsoft.com/office/drawing/2014/main" id="{80B4D726-961B-46E2-87FF-8102C87150C2}"/>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897" y="4207087"/>
            <a:ext cx="1533472" cy="1533472"/>
          </a:xfrm>
          <a:prstGeom prst="rect">
            <a:avLst/>
          </a:prstGeom>
        </p:spPr>
      </p:pic>
      <p:grpSp>
        <p:nvGrpSpPr>
          <p:cNvPr id="19" name="Group 18">
            <a:extLst>
              <a:ext uri="{FF2B5EF4-FFF2-40B4-BE49-F238E27FC236}">
                <a16:creationId xmlns:a16="http://schemas.microsoft.com/office/drawing/2014/main" id="{2DB1EEC9-003C-4CBB-B2EE-6B9DBD6EE53D}"/>
              </a:ext>
            </a:extLst>
          </p:cNvPr>
          <p:cNvGrpSpPr/>
          <p:nvPr/>
        </p:nvGrpSpPr>
        <p:grpSpPr>
          <a:xfrm>
            <a:off x="4381606" y="1491737"/>
            <a:ext cx="1638299" cy="1750133"/>
            <a:chOff x="654655" y="4419488"/>
            <a:chExt cx="1242745" cy="1276461"/>
          </a:xfrm>
          <a:solidFill>
            <a:schemeClr val="tx2"/>
          </a:solidFill>
        </p:grpSpPr>
        <p:pic>
          <p:nvPicPr>
            <p:cNvPr id="16" name="Graphic 15" descr="Fish">
              <a:extLst>
                <a:ext uri="{FF2B5EF4-FFF2-40B4-BE49-F238E27FC236}">
                  <a16:creationId xmlns:a16="http://schemas.microsoft.com/office/drawing/2014/main" id="{D61F2422-EC1C-4A96-B86A-A24B78FEF6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2179" y="4781549"/>
              <a:ext cx="914400" cy="914400"/>
            </a:xfrm>
            <a:prstGeom prst="rect">
              <a:avLst/>
            </a:prstGeom>
          </p:spPr>
        </p:pic>
        <p:pic>
          <p:nvPicPr>
            <p:cNvPr id="17" name="Graphic 16" descr="Fish">
              <a:extLst>
                <a:ext uri="{FF2B5EF4-FFF2-40B4-BE49-F238E27FC236}">
                  <a16:creationId xmlns:a16="http://schemas.microsoft.com/office/drawing/2014/main" id="{24665036-4D6B-4546-980E-42D1C8CDA8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49239" y="4640319"/>
              <a:ext cx="648161" cy="648161"/>
            </a:xfrm>
            <a:prstGeom prst="rect">
              <a:avLst/>
            </a:prstGeom>
          </p:spPr>
        </p:pic>
        <p:pic>
          <p:nvPicPr>
            <p:cNvPr id="18" name="Graphic 17" descr="Fish">
              <a:extLst>
                <a:ext uri="{FF2B5EF4-FFF2-40B4-BE49-F238E27FC236}">
                  <a16:creationId xmlns:a16="http://schemas.microsoft.com/office/drawing/2014/main" id="{4AAFA850-B26F-4A85-99FD-095B2573AE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4655" y="4419488"/>
              <a:ext cx="724123" cy="724123"/>
            </a:xfrm>
            <a:prstGeom prst="rect">
              <a:avLst/>
            </a:prstGeom>
          </p:spPr>
        </p:pic>
      </p:grpSp>
      <p:sp>
        <p:nvSpPr>
          <p:cNvPr id="22" name="TextBox 21">
            <a:extLst>
              <a:ext uri="{FF2B5EF4-FFF2-40B4-BE49-F238E27FC236}">
                <a16:creationId xmlns:a16="http://schemas.microsoft.com/office/drawing/2014/main" id="{0946090A-FE06-4831-91C9-68B9642217B9}"/>
              </a:ext>
            </a:extLst>
          </p:cNvPr>
          <p:cNvSpPr txBox="1"/>
          <p:nvPr/>
        </p:nvSpPr>
        <p:spPr>
          <a:xfrm>
            <a:off x="1328202" y="5740559"/>
            <a:ext cx="1603324" cy="523220"/>
          </a:xfrm>
          <a:prstGeom prst="rect">
            <a:avLst/>
          </a:prstGeom>
          <a:noFill/>
        </p:spPr>
        <p:txBody>
          <a:bodyPr wrap="none" rtlCol="0">
            <a:spAutoFit/>
          </a:bodyPr>
          <a:lstStyle/>
          <a:p>
            <a:r>
              <a:rPr lang="en-US" sz="2800" b="1" dirty="0">
                <a:solidFill>
                  <a:schemeClr val="accent2">
                    <a:lumMod val="50000"/>
                  </a:schemeClr>
                </a:solidFill>
              </a:rPr>
              <a:t>Land Use</a:t>
            </a:r>
          </a:p>
        </p:txBody>
      </p:sp>
      <p:sp>
        <p:nvSpPr>
          <p:cNvPr id="23" name="TextBox 22">
            <a:extLst>
              <a:ext uri="{FF2B5EF4-FFF2-40B4-BE49-F238E27FC236}">
                <a16:creationId xmlns:a16="http://schemas.microsoft.com/office/drawing/2014/main" id="{1A159AF0-FDF5-4F47-89B4-0458149B0B2E}"/>
              </a:ext>
            </a:extLst>
          </p:cNvPr>
          <p:cNvSpPr txBox="1"/>
          <p:nvPr/>
        </p:nvSpPr>
        <p:spPr>
          <a:xfrm>
            <a:off x="3885747" y="5743268"/>
            <a:ext cx="4420506" cy="523220"/>
          </a:xfrm>
          <a:prstGeom prst="rect">
            <a:avLst/>
          </a:prstGeom>
          <a:noFill/>
        </p:spPr>
        <p:txBody>
          <a:bodyPr wrap="none" rtlCol="0">
            <a:spAutoFit/>
          </a:bodyPr>
          <a:lstStyle/>
          <a:p>
            <a:r>
              <a:rPr lang="en-US" sz="2800" b="1" dirty="0"/>
              <a:t>Point and non-point sources</a:t>
            </a:r>
          </a:p>
        </p:txBody>
      </p:sp>
      <p:sp>
        <p:nvSpPr>
          <p:cNvPr id="24" name="TextBox 23">
            <a:extLst>
              <a:ext uri="{FF2B5EF4-FFF2-40B4-BE49-F238E27FC236}">
                <a16:creationId xmlns:a16="http://schemas.microsoft.com/office/drawing/2014/main" id="{20A43589-9719-487D-82BC-66995D23A8B2}"/>
              </a:ext>
            </a:extLst>
          </p:cNvPr>
          <p:cNvSpPr txBox="1"/>
          <p:nvPr/>
        </p:nvSpPr>
        <p:spPr>
          <a:xfrm>
            <a:off x="5032498" y="3167400"/>
            <a:ext cx="1952779" cy="523220"/>
          </a:xfrm>
          <a:prstGeom prst="rect">
            <a:avLst/>
          </a:prstGeom>
          <a:noFill/>
        </p:spPr>
        <p:txBody>
          <a:bodyPr wrap="none" rtlCol="0">
            <a:spAutoFit/>
          </a:bodyPr>
          <a:lstStyle/>
          <a:p>
            <a:r>
              <a:rPr lang="en-US" sz="2800" b="1" dirty="0">
                <a:solidFill>
                  <a:schemeClr val="tx2"/>
                </a:solidFill>
              </a:rPr>
              <a:t>Listing data</a:t>
            </a:r>
          </a:p>
        </p:txBody>
      </p:sp>
      <p:pic>
        <p:nvPicPr>
          <p:cNvPr id="26" name="Graphic 25" descr="Monthly calendar">
            <a:extLst>
              <a:ext uri="{FF2B5EF4-FFF2-40B4-BE49-F238E27FC236}">
                <a16:creationId xmlns:a16="http://schemas.microsoft.com/office/drawing/2014/main" id="{ECD9EF0C-5083-4D8F-93CF-86956CFBB8A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80627" y="1521359"/>
            <a:ext cx="1502191" cy="1502191"/>
          </a:xfrm>
          <a:prstGeom prst="rect">
            <a:avLst/>
          </a:prstGeom>
        </p:spPr>
      </p:pic>
      <p:grpSp>
        <p:nvGrpSpPr>
          <p:cNvPr id="35" name="Group 34">
            <a:extLst>
              <a:ext uri="{FF2B5EF4-FFF2-40B4-BE49-F238E27FC236}">
                <a16:creationId xmlns:a16="http://schemas.microsoft.com/office/drawing/2014/main" id="{FDC60AC2-EC8A-4957-90A9-1182BEAB730F}"/>
              </a:ext>
            </a:extLst>
          </p:cNvPr>
          <p:cNvGrpSpPr/>
          <p:nvPr/>
        </p:nvGrpSpPr>
        <p:grpSpPr>
          <a:xfrm>
            <a:off x="1249584" y="1468430"/>
            <a:ext cx="1646746" cy="1674439"/>
            <a:chOff x="1389170" y="1664479"/>
            <a:chExt cx="1646746" cy="1674439"/>
          </a:xfrm>
        </p:grpSpPr>
        <p:pic>
          <p:nvPicPr>
            <p:cNvPr id="28" name="Graphic 27" descr="Document">
              <a:extLst>
                <a:ext uri="{FF2B5EF4-FFF2-40B4-BE49-F238E27FC236}">
                  <a16:creationId xmlns:a16="http://schemas.microsoft.com/office/drawing/2014/main" id="{B36BFD3D-F7C6-4553-9829-21B0A464B41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89170" y="1664479"/>
              <a:ext cx="1430161" cy="1430161"/>
            </a:xfrm>
            <a:prstGeom prst="rect">
              <a:avLst/>
            </a:prstGeom>
          </p:spPr>
        </p:pic>
        <p:pic>
          <p:nvPicPr>
            <p:cNvPr id="30" name="Graphic 29" descr="Water">
              <a:extLst>
                <a:ext uri="{FF2B5EF4-FFF2-40B4-BE49-F238E27FC236}">
                  <a16:creationId xmlns:a16="http://schemas.microsoft.com/office/drawing/2014/main" id="{7EED5A04-82C4-41ED-A441-C79C9A2B310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21516" y="2424518"/>
              <a:ext cx="914400" cy="914400"/>
            </a:xfrm>
            <a:prstGeom prst="rect">
              <a:avLst/>
            </a:prstGeom>
          </p:spPr>
        </p:pic>
      </p:grpSp>
      <p:sp>
        <p:nvSpPr>
          <p:cNvPr id="31" name="TextBox 30">
            <a:extLst>
              <a:ext uri="{FF2B5EF4-FFF2-40B4-BE49-F238E27FC236}">
                <a16:creationId xmlns:a16="http://schemas.microsoft.com/office/drawing/2014/main" id="{636F12AB-7B4D-4C11-A218-1713E8D5CCAA}"/>
              </a:ext>
            </a:extLst>
          </p:cNvPr>
          <p:cNvSpPr txBox="1"/>
          <p:nvPr/>
        </p:nvSpPr>
        <p:spPr>
          <a:xfrm>
            <a:off x="59779" y="3087228"/>
            <a:ext cx="3878792" cy="954107"/>
          </a:xfrm>
          <a:prstGeom prst="rect">
            <a:avLst/>
          </a:prstGeom>
          <a:noFill/>
        </p:spPr>
        <p:txBody>
          <a:bodyPr wrap="square" rtlCol="0">
            <a:spAutoFit/>
          </a:bodyPr>
          <a:lstStyle/>
          <a:p>
            <a:pPr algn="ctr"/>
            <a:r>
              <a:rPr lang="en-US" sz="2800" b="1" dirty="0">
                <a:solidFill>
                  <a:schemeClr val="accent3"/>
                </a:solidFill>
              </a:rPr>
              <a:t>Water quality standards and scoring metrics</a:t>
            </a:r>
          </a:p>
        </p:txBody>
      </p:sp>
      <p:sp>
        <p:nvSpPr>
          <p:cNvPr id="34" name="Arrow: Right 33">
            <a:extLst>
              <a:ext uri="{FF2B5EF4-FFF2-40B4-BE49-F238E27FC236}">
                <a16:creationId xmlns:a16="http://schemas.microsoft.com/office/drawing/2014/main" id="{13F5CE86-EF9A-4895-BC23-4EEB72D1614F}"/>
              </a:ext>
            </a:extLst>
          </p:cNvPr>
          <p:cNvSpPr/>
          <p:nvPr/>
        </p:nvSpPr>
        <p:spPr>
          <a:xfrm>
            <a:off x="7847860" y="3414225"/>
            <a:ext cx="1170678" cy="7646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F5B4E36C-3E54-4093-9331-6880B2471946}"/>
              </a:ext>
            </a:extLst>
          </p:cNvPr>
          <p:cNvSpPr txBox="1"/>
          <p:nvPr/>
        </p:nvSpPr>
        <p:spPr>
          <a:xfrm>
            <a:off x="9173132" y="2545059"/>
            <a:ext cx="2840565" cy="2554545"/>
          </a:xfrm>
          <a:prstGeom prst="rect">
            <a:avLst/>
          </a:prstGeom>
          <a:noFill/>
        </p:spPr>
        <p:txBody>
          <a:bodyPr wrap="square" rtlCol="0">
            <a:spAutoFit/>
          </a:bodyPr>
          <a:lstStyle/>
          <a:p>
            <a:pPr algn="ctr"/>
            <a:r>
              <a:rPr lang="en-US" sz="4000" b="1" dirty="0"/>
              <a:t>Inventory of Possible Streams for Delisting</a:t>
            </a:r>
          </a:p>
        </p:txBody>
      </p:sp>
    </p:spTree>
    <p:extLst>
      <p:ext uri="{BB962C8B-B14F-4D97-AF65-F5344CB8AC3E}">
        <p14:creationId xmlns:p14="http://schemas.microsoft.com/office/powerpoint/2010/main" val="282166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B4C8-C9D6-49B3-9A58-A29F91C9EBD9}"/>
              </a:ext>
            </a:extLst>
          </p:cNvPr>
          <p:cNvSpPr>
            <a:spLocks noGrp="1"/>
          </p:cNvSpPr>
          <p:nvPr>
            <p:ph type="title"/>
          </p:nvPr>
        </p:nvSpPr>
        <p:spPr/>
        <p:txBody>
          <a:bodyPr/>
          <a:lstStyle/>
          <a:p>
            <a:r>
              <a:rPr lang="en-US" dirty="0"/>
              <a:t>Fecal Coliform Assessment Key Findings</a:t>
            </a:r>
          </a:p>
        </p:txBody>
      </p:sp>
      <p:sp>
        <p:nvSpPr>
          <p:cNvPr id="3" name="Content Placeholder 2">
            <a:extLst>
              <a:ext uri="{FF2B5EF4-FFF2-40B4-BE49-F238E27FC236}">
                <a16:creationId xmlns:a16="http://schemas.microsoft.com/office/drawing/2014/main" id="{DDA86AE2-6318-40A4-8A65-7BADAC0A7D04}"/>
              </a:ext>
            </a:extLst>
          </p:cNvPr>
          <p:cNvSpPr>
            <a:spLocks noGrp="1"/>
          </p:cNvSpPr>
          <p:nvPr>
            <p:ph sz="half" idx="1"/>
          </p:nvPr>
        </p:nvSpPr>
        <p:spPr/>
        <p:txBody>
          <a:bodyPr/>
          <a:lstStyle/>
          <a:p>
            <a:r>
              <a:rPr lang="en-US" dirty="0"/>
              <a:t>12 impaired streams partially or fully located in national forests/wilderness areas</a:t>
            </a:r>
          </a:p>
          <a:p>
            <a:r>
              <a:rPr lang="en-US" dirty="0"/>
              <a:t>5 impaired streams with contributing areas &gt;90% forested/wetland</a:t>
            </a:r>
          </a:p>
          <a:p>
            <a:r>
              <a:rPr lang="en-US" dirty="0"/>
              <a:t>6 impaired streams had low fecal coliform concentrations past two years</a:t>
            </a:r>
          </a:p>
        </p:txBody>
      </p:sp>
      <p:sp>
        <p:nvSpPr>
          <p:cNvPr id="5" name="Slide Number Placeholder 4">
            <a:extLst>
              <a:ext uri="{FF2B5EF4-FFF2-40B4-BE49-F238E27FC236}">
                <a16:creationId xmlns:a16="http://schemas.microsoft.com/office/drawing/2014/main" id="{01652272-7106-4943-B59B-0C4F47F0092E}"/>
              </a:ext>
            </a:extLst>
          </p:cNvPr>
          <p:cNvSpPr>
            <a:spLocks noGrp="1"/>
          </p:cNvSpPr>
          <p:nvPr>
            <p:ph type="sldNum" sz="quarter" idx="4"/>
          </p:nvPr>
        </p:nvSpPr>
        <p:spPr/>
        <p:txBody>
          <a:bodyPr/>
          <a:lstStyle/>
          <a:p>
            <a:fld id="{8BA37339-5342-45D3-970F-DEB9E3535962}" type="slidenum">
              <a:rPr lang="en-US" smtClean="0"/>
              <a:pPr/>
              <a:t>8</a:t>
            </a:fld>
            <a:endParaRPr lang="en-US" dirty="0"/>
          </a:p>
        </p:txBody>
      </p:sp>
      <p:sp>
        <p:nvSpPr>
          <p:cNvPr id="6" name="Footer Placeholder 5">
            <a:extLst>
              <a:ext uri="{FF2B5EF4-FFF2-40B4-BE49-F238E27FC236}">
                <a16:creationId xmlns:a16="http://schemas.microsoft.com/office/drawing/2014/main" id="{3900B3D8-F6AC-4B21-A772-12F23D6A5234}"/>
              </a:ext>
            </a:extLst>
          </p:cNvPr>
          <p:cNvSpPr>
            <a:spLocks noGrp="1"/>
          </p:cNvSpPr>
          <p:nvPr>
            <p:ph type="ftr" sz="quarter" idx="3"/>
          </p:nvPr>
        </p:nvSpPr>
        <p:spPr/>
        <p:txBody>
          <a:bodyPr/>
          <a:lstStyle/>
          <a:p>
            <a:r>
              <a:rPr lang="en-US" dirty="0"/>
              <a:t>Coosa-North Georgia 303(d) Analysis</a:t>
            </a:r>
          </a:p>
        </p:txBody>
      </p:sp>
      <p:pic>
        <p:nvPicPr>
          <p:cNvPr id="10" name="Graphic 9" descr="Tent">
            <a:extLst>
              <a:ext uri="{FF2B5EF4-FFF2-40B4-BE49-F238E27FC236}">
                <a16:creationId xmlns:a16="http://schemas.microsoft.com/office/drawing/2014/main" id="{58D68AA3-F069-4851-9FEF-97CE71F0BD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25911" y="1921156"/>
            <a:ext cx="1845076" cy="1845076"/>
          </a:xfrm>
          <a:prstGeom prst="rect">
            <a:avLst/>
          </a:prstGeom>
        </p:spPr>
      </p:pic>
      <p:pic>
        <p:nvPicPr>
          <p:cNvPr id="12" name="Graphic 11" descr="Hike">
            <a:extLst>
              <a:ext uri="{FF2B5EF4-FFF2-40B4-BE49-F238E27FC236}">
                <a16:creationId xmlns:a16="http://schemas.microsoft.com/office/drawing/2014/main" id="{E6FC8FF1-EDC7-4865-A322-0ED6BDF0E0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721053" y="3530232"/>
            <a:ext cx="2016710" cy="2016710"/>
          </a:xfrm>
          <a:prstGeom prst="rect">
            <a:avLst/>
          </a:prstGeom>
        </p:spPr>
      </p:pic>
      <p:pic>
        <p:nvPicPr>
          <p:cNvPr id="14" name="Graphic 13" descr="Dog">
            <a:extLst>
              <a:ext uri="{FF2B5EF4-FFF2-40B4-BE49-F238E27FC236}">
                <a16:creationId xmlns:a16="http://schemas.microsoft.com/office/drawing/2014/main" id="{AB25D011-5376-46D7-BC68-3BE1BAADBE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723790" y="4262094"/>
            <a:ext cx="1513643" cy="1513643"/>
          </a:xfrm>
          <a:prstGeom prst="rect">
            <a:avLst/>
          </a:prstGeom>
        </p:spPr>
      </p:pic>
      <p:sp>
        <p:nvSpPr>
          <p:cNvPr id="15" name="TextBox 14">
            <a:extLst>
              <a:ext uri="{FF2B5EF4-FFF2-40B4-BE49-F238E27FC236}">
                <a16:creationId xmlns:a16="http://schemas.microsoft.com/office/drawing/2014/main" id="{6D02CD1D-7C84-4408-9098-E1CAE9741E2A}"/>
              </a:ext>
            </a:extLst>
          </p:cNvPr>
          <p:cNvSpPr txBox="1"/>
          <p:nvPr/>
        </p:nvSpPr>
        <p:spPr>
          <a:xfrm>
            <a:off x="6486022" y="3401840"/>
            <a:ext cx="3408369" cy="461665"/>
          </a:xfrm>
          <a:prstGeom prst="rect">
            <a:avLst/>
          </a:prstGeom>
          <a:noFill/>
        </p:spPr>
        <p:txBody>
          <a:bodyPr wrap="none" rtlCol="0">
            <a:spAutoFit/>
          </a:bodyPr>
          <a:lstStyle/>
          <a:p>
            <a:r>
              <a:rPr lang="en-US" sz="2400" b="1" dirty="0">
                <a:solidFill>
                  <a:srgbClr val="FF7C80"/>
                </a:solidFill>
              </a:rPr>
              <a:t>Decentralized Campsites</a:t>
            </a:r>
          </a:p>
        </p:txBody>
      </p:sp>
      <p:sp>
        <p:nvSpPr>
          <p:cNvPr id="16" name="TextBox 15">
            <a:extLst>
              <a:ext uri="{FF2B5EF4-FFF2-40B4-BE49-F238E27FC236}">
                <a16:creationId xmlns:a16="http://schemas.microsoft.com/office/drawing/2014/main" id="{FDD83D44-4C4B-44BC-9E1F-5B0D3CE131B0}"/>
              </a:ext>
            </a:extLst>
          </p:cNvPr>
          <p:cNvSpPr txBox="1"/>
          <p:nvPr/>
        </p:nvSpPr>
        <p:spPr>
          <a:xfrm>
            <a:off x="9258132" y="5461159"/>
            <a:ext cx="2016899" cy="523220"/>
          </a:xfrm>
          <a:prstGeom prst="rect">
            <a:avLst/>
          </a:prstGeom>
          <a:noFill/>
        </p:spPr>
        <p:txBody>
          <a:bodyPr wrap="none" rtlCol="0">
            <a:spAutoFit/>
          </a:bodyPr>
          <a:lstStyle/>
          <a:p>
            <a:r>
              <a:rPr lang="en-US" sz="2800" b="1" dirty="0">
                <a:solidFill>
                  <a:schemeClr val="accent6"/>
                </a:solidFill>
              </a:rPr>
              <a:t>Hiking Trails</a:t>
            </a:r>
          </a:p>
        </p:txBody>
      </p:sp>
      <p:pic>
        <p:nvPicPr>
          <p:cNvPr id="18" name="Graphic 17" descr="Pig">
            <a:extLst>
              <a:ext uri="{FF2B5EF4-FFF2-40B4-BE49-F238E27FC236}">
                <a16:creationId xmlns:a16="http://schemas.microsoft.com/office/drawing/2014/main" id="{0AFA93BE-0081-4F08-969B-9D6C63A505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09018" y="4944948"/>
            <a:ext cx="1039431" cy="1039431"/>
          </a:xfrm>
          <a:prstGeom prst="rect">
            <a:avLst/>
          </a:prstGeom>
        </p:spPr>
      </p:pic>
      <p:pic>
        <p:nvPicPr>
          <p:cNvPr id="20" name="Graphic 19" descr="Deer">
            <a:extLst>
              <a:ext uri="{FF2B5EF4-FFF2-40B4-BE49-F238E27FC236}">
                <a16:creationId xmlns:a16="http://schemas.microsoft.com/office/drawing/2014/main" id="{EB096636-AFBC-4C21-9DBB-1D9F921010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73031" y="3965004"/>
            <a:ext cx="1806708" cy="1806708"/>
          </a:xfrm>
          <a:prstGeom prst="rect">
            <a:avLst/>
          </a:prstGeom>
        </p:spPr>
      </p:pic>
      <p:sp>
        <p:nvSpPr>
          <p:cNvPr id="21" name="TextBox 20">
            <a:extLst>
              <a:ext uri="{FF2B5EF4-FFF2-40B4-BE49-F238E27FC236}">
                <a16:creationId xmlns:a16="http://schemas.microsoft.com/office/drawing/2014/main" id="{5853E532-6DD3-486E-A828-658B4B31BD1C}"/>
              </a:ext>
            </a:extLst>
          </p:cNvPr>
          <p:cNvSpPr txBox="1"/>
          <p:nvPr/>
        </p:nvSpPr>
        <p:spPr>
          <a:xfrm>
            <a:off x="6329539" y="5839400"/>
            <a:ext cx="1291444" cy="523220"/>
          </a:xfrm>
          <a:prstGeom prst="rect">
            <a:avLst/>
          </a:prstGeom>
          <a:noFill/>
        </p:spPr>
        <p:txBody>
          <a:bodyPr wrap="none" rtlCol="0">
            <a:spAutoFit/>
          </a:bodyPr>
          <a:lstStyle/>
          <a:p>
            <a:r>
              <a:rPr lang="en-US" sz="2800" b="1" dirty="0">
                <a:solidFill>
                  <a:srgbClr val="7A9C49"/>
                </a:solidFill>
              </a:rPr>
              <a:t>Wildlife</a:t>
            </a:r>
          </a:p>
        </p:txBody>
      </p:sp>
      <p:sp>
        <p:nvSpPr>
          <p:cNvPr id="22" name="TextBox 21">
            <a:extLst>
              <a:ext uri="{FF2B5EF4-FFF2-40B4-BE49-F238E27FC236}">
                <a16:creationId xmlns:a16="http://schemas.microsoft.com/office/drawing/2014/main" id="{24A9C3F8-5237-433F-9EDA-75DB6AA1985E}"/>
              </a:ext>
            </a:extLst>
          </p:cNvPr>
          <p:cNvSpPr txBox="1"/>
          <p:nvPr/>
        </p:nvSpPr>
        <p:spPr>
          <a:xfrm>
            <a:off x="6000031" y="1378534"/>
            <a:ext cx="5447517" cy="523220"/>
          </a:xfrm>
          <a:prstGeom prst="rect">
            <a:avLst/>
          </a:prstGeom>
          <a:noFill/>
        </p:spPr>
        <p:txBody>
          <a:bodyPr wrap="none" rtlCol="0">
            <a:spAutoFit/>
          </a:bodyPr>
          <a:lstStyle/>
          <a:p>
            <a:r>
              <a:rPr lang="en-US" sz="2800" b="1" dirty="0"/>
              <a:t>Potential Causes in Forested Areas</a:t>
            </a:r>
          </a:p>
        </p:txBody>
      </p:sp>
    </p:spTree>
    <p:extLst>
      <p:ext uri="{BB962C8B-B14F-4D97-AF65-F5344CB8AC3E}">
        <p14:creationId xmlns:p14="http://schemas.microsoft.com/office/powerpoint/2010/main" val="254216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B4C8-C9D6-49B3-9A58-A29F91C9EBD9}"/>
              </a:ext>
            </a:extLst>
          </p:cNvPr>
          <p:cNvSpPr>
            <a:spLocks noGrp="1"/>
          </p:cNvSpPr>
          <p:nvPr>
            <p:ph type="title"/>
          </p:nvPr>
        </p:nvSpPr>
        <p:spPr/>
        <p:txBody>
          <a:bodyPr/>
          <a:lstStyle/>
          <a:p>
            <a:r>
              <a:rPr lang="en-US" dirty="0"/>
              <a:t>Biota Fish Assessment Key Findings</a:t>
            </a:r>
          </a:p>
        </p:txBody>
      </p:sp>
      <p:sp>
        <p:nvSpPr>
          <p:cNvPr id="3" name="Content Placeholder 2">
            <a:extLst>
              <a:ext uri="{FF2B5EF4-FFF2-40B4-BE49-F238E27FC236}">
                <a16:creationId xmlns:a16="http://schemas.microsoft.com/office/drawing/2014/main" id="{DDA86AE2-6318-40A4-8A65-7BADAC0A7D04}"/>
              </a:ext>
            </a:extLst>
          </p:cNvPr>
          <p:cNvSpPr>
            <a:spLocks noGrp="1"/>
          </p:cNvSpPr>
          <p:nvPr>
            <p:ph sz="half" idx="1"/>
          </p:nvPr>
        </p:nvSpPr>
        <p:spPr/>
        <p:txBody>
          <a:bodyPr/>
          <a:lstStyle/>
          <a:p>
            <a:r>
              <a:rPr lang="en-US" dirty="0"/>
              <a:t>21 impaired designated trout streams with contributing areas &gt;90% forested/wetland</a:t>
            </a:r>
          </a:p>
          <a:p>
            <a:r>
              <a:rPr lang="en-US" dirty="0"/>
              <a:t>15 impaired designated trout streams partially or fully located in national forests/wilderness areas</a:t>
            </a:r>
          </a:p>
          <a:p>
            <a:r>
              <a:rPr lang="en-US" dirty="0"/>
              <a:t>Working with EPD to assess fish index of biological integrity scoring</a:t>
            </a:r>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096E29D2-C299-4310-9494-76BEAEC98266}"/>
              </a:ext>
            </a:extLst>
          </p:cNvPr>
          <p:cNvSpPr>
            <a:spLocks noGrp="1"/>
          </p:cNvSpPr>
          <p:nvPr>
            <p:ph sz="half" idx="2"/>
          </p:nvPr>
        </p:nvSpPr>
        <p:spPr/>
        <p:txBody>
          <a:bodyPr/>
          <a:lstStyle/>
          <a:p>
            <a:endParaRPr lang="en-US" dirty="0"/>
          </a:p>
        </p:txBody>
      </p:sp>
      <p:sp>
        <p:nvSpPr>
          <p:cNvPr id="5" name="Slide Number Placeholder 4">
            <a:extLst>
              <a:ext uri="{FF2B5EF4-FFF2-40B4-BE49-F238E27FC236}">
                <a16:creationId xmlns:a16="http://schemas.microsoft.com/office/drawing/2014/main" id="{01652272-7106-4943-B59B-0C4F47F0092E}"/>
              </a:ext>
            </a:extLst>
          </p:cNvPr>
          <p:cNvSpPr>
            <a:spLocks noGrp="1"/>
          </p:cNvSpPr>
          <p:nvPr>
            <p:ph type="sldNum" sz="quarter" idx="4"/>
          </p:nvPr>
        </p:nvSpPr>
        <p:spPr/>
        <p:txBody>
          <a:bodyPr/>
          <a:lstStyle/>
          <a:p>
            <a:fld id="{8BA37339-5342-45D3-970F-DEB9E3535962}" type="slidenum">
              <a:rPr lang="en-US" smtClean="0"/>
              <a:pPr/>
              <a:t>9</a:t>
            </a:fld>
            <a:endParaRPr lang="en-US" dirty="0"/>
          </a:p>
        </p:txBody>
      </p:sp>
      <p:sp>
        <p:nvSpPr>
          <p:cNvPr id="6" name="Footer Placeholder 5">
            <a:extLst>
              <a:ext uri="{FF2B5EF4-FFF2-40B4-BE49-F238E27FC236}">
                <a16:creationId xmlns:a16="http://schemas.microsoft.com/office/drawing/2014/main" id="{3900B3D8-F6AC-4B21-A772-12F23D6A5234}"/>
              </a:ext>
            </a:extLst>
          </p:cNvPr>
          <p:cNvSpPr>
            <a:spLocks noGrp="1"/>
          </p:cNvSpPr>
          <p:nvPr>
            <p:ph type="ftr" sz="quarter" idx="3"/>
          </p:nvPr>
        </p:nvSpPr>
        <p:spPr/>
        <p:txBody>
          <a:bodyPr/>
          <a:lstStyle/>
          <a:p>
            <a:r>
              <a:rPr lang="en-US" dirty="0"/>
              <a:t>Coosa-North Georgia 303(d) Analysis</a:t>
            </a:r>
          </a:p>
        </p:txBody>
      </p:sp>
      <p:pic>
        <p:nvPicPr>
          <p:cNvPr id="8" name="Picture 7">
            <a:extLst>
              <a:ext uri="{FF2B5EF4-FFF2-40B4-BE49-F238E27FC236}">
                <a16:creationId xmlns:a16="http://schemas.microsoft.com/office/drawing/2014/main" id="{61447EAD-66FD-4FD7-B55E-41F52A49CC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64967" y="1360715"/>
            <a:ext cx="6013107" cy="5052224"/>
          </a:xfrm>
          <a:prstGeom prst="rect">
            <a:avLst/>
          </a:prstGeom>
        </p:spPr>
      </p:pic>
    </p:spTree>
    <p:extLst>
      <p:ext uri="{BB962C8B-B14F-4D97-AF65-F5344CB8AC3E}">
        <p14:creationId xmlns:p14="http://schemas.microsoft.com/office/powerpoint/2010/main" val="3984022302"/>
      </p:ext>
    </p:extLst>
  </p:cSld>
  <p:clrMapOvr>
    <a:masterClrMapping/>
  </p:clrMapOvr>
</p:sld>
</file>

<file path=ppt/theme/theme1.xml><?xml version="1.0" encoding="utf-8"?>
<a:theme xmlns:a="http://schemas.openxmlformats.org/drawingml/2006/main" name="Office Theme">
  <a:themeElements>
    <a:clrScheme name="Tetra Tech Colors">
      <a:dk1>
        <a:srgbClr val="2A2C27"/>
      </a:dk1>
      <a:lt1>
        <a:sysClr val="window" lastClr="FFFFFF"/>
      </a:lt1>
      <a:dk2>
        <a:srgbClr val="003478"/>
      </a:dk2>
      <a:lt2>
        <a:srgbClr val="E0E1DD"/>
      </a:lt2>
      <a:accent1>
        <a:srgbClr val="5482AB"/>
      </a:accent1>
      <a:accent2>
        <a:srgbClr val="69923A"/>
      </a:accent2>
      <a:accent3>
        <a:srgbClr val="CA7700"/>
      </a:accent3>
      <a:accent4>
        <a:srgbClr val="B3995D"/>
      </a:accent4>
      <a:accent5>
        <a:srgbClr val="675C53"/>
      </a:accent5>
      <a:accent6>
        <a:srgbClr val="004165"/>
      </a:accent6>
      <a:hlink>
        <a:srgbClr val="0000FF"/>
      </a:hlink>
      <a:folHlink>
        <a:srgbClr val="800080"/>
      </a:folHlink>
    </a:clrScheme>
    <a:fontScheme name="Tetra Tech PPT Fonts">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300" dirty="0" err="1" smtClean="0">
            <a:solidFill>
              <a:schemeClr val="tx1">
                <a:lumMod val="90000"/>
                <a:lumOff val="10000"/>
              </a:schemeClr>
            </a:solidFill>
          </a:defRPr>
        </a:defPPr>
      </a:lstStyle>
    </a:txDef>
  </a:objectDefaults>
  <a:extraClrSchemeLst/>
  <a:extLst>
    <a:ext uri="{05A4C25C-085E-4340-85A3-A5531E510DB2}">
      <thm15:themeFamily xmlns:thm15="http://schemas.microsoft.com/office/thememl/2012/main" name="Tt_PPT_template_1_light.potx" id="{867233BB-E3CA-427E-933D-9EC896CF4E53}" vid="{9F1B9815-4BBC-4A9A-BAB9-68652083D8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55123cf-5600-44fe-bd0b-5525a29327fe"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4A9DC55C76DD994587C98F60B953FE81" ma:contentTypeVersion="0" ma:contentTypeDescription="Create a new document." ma:contentTypeScope="" ma:versionID="f59d115bf38d159fd4b8b42550e52cfc">
  <xsd:schema xmlns:xsd="http://www.w3.org/2001/XMLSchema" xmlns:xs="http://www.w3.org/2001/XMLSchema" xmlns:p="http://schemas.microsoft.com/office/2006/metadata/properties" xmlns:ns2="9cf81d45-a9ea-4144-b627-fe3d25dc540a" targetNamespace="http://schemas.microsoft.com/office/2006/metadata/properties" ma:root="true" ma:fieldsID="53503d9ae57f0eb6e7b0438b3a8fcaa2" ns2:_="">
    <xsd:import namespace="9cf81d45-a9ea-4144-b627-fe3d25dc540a"/>
    <xsd:element name="properties">
      <xsd:complexType>
        <xsd:sequence>
          <xsd:element name="documentManagement">
            <xsd:complexType>
              <xsd:all>
                <xsd:element ref="ns2:ProjectNumber" minOccurs="0"/>
                <xsd:element ref="ns2:ClientNumber" minOccurs="0"/>
                <xsd:element ref="ns2:Initiativ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81d45-a9ea-4144-b627-fe3d25dc540a" elementFormDefault="qualified">
    <xsd:import namespace="http://schemas.microsoft.com/office/2006/documentManagement/types"/>
    <xsd:import namespace="http://schemas.microsoft.com/office/infopath/2007/PartnerControls"/>
    <xsd:element name="ProjectNumber" ma:index="8" nillable="true" ma:displayName="ProjectNumber" ma:internalName="ProjectNumber">
      <xsd:simpleType>
        <xsd:restriction base="dms:Text">
          <xsd:maxLength value="255"/>
        </xsd:restriction>
      </xsd:simpleType>
    </xsd:element>
    <xsd:element name="ClientNumber" ma:index="9" nillable="true" ma:displayName="ClientNumber" ma:internalName="ClientNumber">
      <xsd:simpleType>
        <xsd:restriction base="dms:Text">
          <xsd:maxLength value="255"/>
        </xsd:restriction>
      </xsd:simpleType>
    </xsd:element>
    <xsd:element name="Initiative" ma:index="10" nillable="true" ma:displayName="Initiative" ma:internalName="Initiativ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ojectNumber xmlns="9cf81d45-a9ea-4144-b627-fe3d25dc540a" xsi:nil="true"/>
    <Initiative xmlns="9cf81d45-a9ea-4144-b627-fe3d25dc540a" xsi:nil="true"/>
    <ClientNumber xmlns="9cf81d45-a9ea-4144-b627-fe3d25dc540a"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42C633-2B40-4DC9-AFE4-AF3F15ADD418}">
  <ds:schemaRefs>
    <ds:schemaRef ds:uri="Microsoft.SharePoint.Taxonomy.ContentTypeSync"/>
  </ds:schemaRefs>
</ds:datastoreItem>
</file>

<file path=customXml/itemProps2.xml><?xml version="1.0" encoding="utf-8"?>
<ds:datastoreItem xmlns:ds="http://schemas.openxmlformats.org/officeDocument/2006/customXml" ds:itemID="{2328DFAF-EC9A-4551-A13C-84D28844FC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f81d45-a9ea-4144-b627-fe3d25dc54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496CFD-9FC0-48B7-AE96-E168E9B3CDC3}">
  <ds:schemaRefs>
    <ds:schemaRef ds:uri="http://purl.org/dc/terms/"/>
    <ds:schemaRef ds:uri="http://www.w3.org/XML/1998/namespace"/>
    <ds:schemaRef ds:uri="http://schemas.openxmlformats.org/package/2006/metadata/core-properties"/>
    <ds:schemaRef ds:uri="http://schemas.microsoft.com/office/2006/documentManagement/types"/>
    <ds:schemaRef ds:uri="9cf81d45-a9ea-4144-b627-fe3d25dc540a"/>
    <ds:schemaRef ds:uri="http://schemas.microsoft.com/office/2006/metadata/properties"/>
    <ds:schemaRef ds:uri="http://purl.org/dc/elements/1.1/"/>
    <ds:schemaRef ds:uri="http://schemas.microsoft.com/office/infopath/2007/PartnerControls"/>
    <ds:schemaRef ds:uri="http://purl.org/dc/dcmitype/"/>
  </ds:schemaRefs>
</ds:datastoreItem>
</file>

<file path=customXml/itemProps4.xml><?xml version="1.0" encoding="utf-8"?>
<ds:datastoreItem xmlns:ds="http://schemas.openxmlformats.org/officeDocument/2006/customXml" ds:itemID="{D1D10DA9-F747-4BA2-AB00-C3B720E4C5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1807</TotalTime>
  <Words>905</Words>
  <Application>Microsoft Office PowerPoint</Application>
  <PresentationFormat>Widescreen</PresentationFormat>
  <Paragraphs>168</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Franklin Gothic Book</vt:lpstr>
      <vt:lpstr>Franklin Gothic Medium</vt:lpstr>
      <vt:lpstr>Office Theme</vt:lpstr>
      <vt:lpstr>PowerPoint Presentation</vt:lpstr>
      <vt:lpstr>Thank You to our Supporters and Contributing Partners</vt:lpstr>
      <vt:lpstr>Project Goal</vt:lpstr>
      <vt:lpstr>PowerPoint Presentation</vt:lpstr>
      <vt:lpstr>Project Activities and Tasks</vt:lpstr>
      <vt:lpstr>303(d) Streams Evaluation</vt:lpstr>
      <vt:lpstr>Water Quality Standards and  Listing Circumstances</vt:lpstr>
      <vt:lpstr>Fecal Coliform Assessment Key Findings</vt:lpstr>
      <vt:lpstr>Biota Fish Assessment Key Findings</vt:lpstr>
      <vt:lpstr>ArcGIS StoryMap Coosa-North Georgia 303 (d) Listed Streams (arcgis.com)</vt:lpstr>
      <vt:lpstr>Prioritization Tool Development</vt:lpstr>
      <vt:lpstr>Prioritization Tool</vt:lpstr>
      <vt:lpstr>PowerPoint Presentation</vt:lpstr>
      <vt:lpstr>Stream Health Metrics</vt:lpstr>
      <vt:lpstr>Prioritization Metrics</vt:lpstr>
      <vt:lpstr>Stream Health/Prioritization Results</vt:lpstr>
      <vt:lpstr>Stream Health/Prioritization Results</vt:lpstr>
      <vt:lpstr>Interim Stream Health/Prioritization Results</vt:lpstr>
      <vt:lpstr>PowerPoint Presentation</vt:lpstr>
      <vt:lpstr>PowerPoint Presentation</vt:lpstr>
      <vt:lpstr>Water Quality and Biota Sampling</vt:lpstr>
      <vt:lpstr>Recommended Sampling Locations</vt:lpstr>
      <vt:lpstr>GAEPD Sampling and Quality Assurance Plan</vt:lpstr>
      <vt:lpstr>Nottely and Wolf Creek Sampling Locations</vt:lpstr>
      <vt:lpstr>Next Steps</vt:lpstr>
      <vt:lpstr>Questions?</vt:lpstr>
    </vt:vector>
  </TitlesOfParts>
  <Company>Tetra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Details (delete this slide before finalization)</dc:title>
  <dc:creator>Lincoln, Erin</dc:creator>
  <cp:lastModifiedBy>Postel, Natalie</cp:lastModifiedBy>
  <cp:revision>92</cp:revision>
  <dcterms:created xsi:type="dcterms:W3CDTF">2017-04-05T20:21:55Z</dcterms:created>
  <dcterms:modified xsi:type="dcterms:W3CDTF">2021-04-28T10:38:54Z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0x0101004A9DC55C76DD994587C98F60B953FE81</vt:lpwstr>
  </property>
</Properties>
</file>